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446" r:id="rId2"/>
    <p:sldId id="256" r:id="rId3"/>
    <p:sldId id="258" r:id="rId4"/>
    <p:sldId id="257" r:id="rId5"/>
    <p:sldId id="439" r:id="rId6"/>
    <p:sldId id="261" r:id="rId7"/>
    <p:sldId id="259" r:id="rId8"/>
    <p:sldId id="262" r:id="rId9"/>
    <p:sldId id="444" r:id="rId10"/>
    <p:sldId id="441" r:id="rId11"/>
    <p:sldId id="445" r:id="rId12"/>
    <p:sldId id="440" r:id="rId13"/>
    <p:sldId id="442" r:id="rId14"/>
    <p:sldId id="453" r:id="rId15"/>
    <p:sldId id="260" r:id="rId16"/>
    <p:sldId id="448" r:id="rId17"/>
    <p:sldId id="451" r:id="rId18"/>
    <p:sldId id="4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929" autoAdjust="0"/>
  </p:normalViewPr>
  <p:slideViewPr>
    <p:cSldViewPr snapToGrid="0">
      <p:cViewPr varScale="1">
        <p:scale>
          <a:sx n="116" d="100"/>
          <a:sy n="116" d="100"/>
        </p:scale>
        <p:origin x="5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B8E7C-F1CD-4200-B083-AE36E0975C56}" type="datetimeFigureOut">
              <a:rPr lang="en-GB" smtClean="0"/>
              <a:t>09/04/2024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CF7DB-14F5-48BD-94B3-54BCBD2B8269}" type="slidenum">
              <a:rPr lang="en-GB" smtClean="0"/>
              <a:t>‹#›</a:t>
            </a:fld>
            <a:endParaRPr lang="en-GB"/>
          </a:p>
        </p:txBody>
      </p:sp>
    </p:spTree>
    <p:extLst>
      <p:ext uri="{BB962C8B-B14F-4D97-AF65-F5344CB8AC3E}">
        <p14:creationId xmlns:p14="http://schemas.microsoft.com/office/powerpoint/2010/main" val="231633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printed </a:t>
            </a:r>
          </a:p>
        </p:txBody>
      </p:sp>
      <p:sp>
        <p:nvSpPr>
          <p:cNvPr id="4" name="Slide Number Placeholder 3"/>
          <p:cNvSpPr>
            <a:spLocks noGrp="1"/>
          </p:cNvSpPr>
          <p:nvPr>
            <p:ph type="sldNum" sz="quarter" idx="5"/>
          </p:nvPr>
        </p:nvSpPr>
        <p:spPr/>
        <p:txBody>
          <a:bodyPr/>
          <a:lstStyle/>
          <a:p>
            <a:fld id="{10BCF7DB-14F5-48BD-94B3-54BCBD2B8269}" type="slidenum">
              <a:rPr lang="en-GB" smtClean="0"/>
              <a:t>12</a:t>
            </a:fld>
            <a:endParaRPr lang="en-GB"/>
          </a:p>
        </p:txBody>
      </p:sp>
    </p:spTree>
    <p:extLst>
      <p:ext uri="{BB962C8B-B14F-4D97-AF65-F5344CB8AC3E}">
        <p14:creationId xmlns:p14="http://schemas.microsoft.com/office/powerpoint/2010/main" val="320997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011D-418B-4E6A-B9F8-63EA5C7DE0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DC5022-B28F-4AFC-887D-C7BED245D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70A4A6-D8C8-4FAF-B669-170BA03B1DB3}"/>
              </a:ext>
            </a:extLst>
          </p:cNvPr>
          <p:cNvSpPr>
            <a:spLocks noGrp="1"/>
          </p:cNvSpPr>
          <p:nvPr>
            <p:ph type="dt" sz="half" idx="10"/>
          </p:nvPr>
        </p:nvSpPr>
        <p:spPr/>
        <p:txBody>
          <a:bodyPr/>
          <a:lstStyle/>
          <a:p>
            <a:fld id="{4E4D4FD6-0C47-4946-8AB7-70D0D95D08FD}" type="datetime1">
              <a:rPr lang="en-GB" smtClean="0"/>
              <a:t>09/04/2024</a:t>
            </a:fld>
            <a:endParaRPr lang="en-GB"/>
          </a:p>
        </p:txBody>
      </p:sp>
      <p:sp>
        <p:nvSpPr>
          <p:cNvPr id="5" name="Footer Placeholder 4">
            <a:extLst>
              <a:ext uri="{FF2B5EF4-FFF2-40B4-BE49-F238E27FC236}">
                <a16:creationId xmlns:a16="http://schemas.microsoft.com/office/drawing/2014/main" id="{0DA15BCA-85F5-448A-A81D-691D080CFD96}"/>
              </a:ext>
            </a:extLst>
          </p:cNvPr>
          <p:cNvSpPr>
            <a:spLocks noGrp="1"/>
          </p:cNvSpPr>
          <p:nvPr>
            <p:ph type="ftr" sz="quarter" idx="11"/>
          </p:nvPr>
        </p:nvSpPr>
        <p:spPr>
          <a:xfrm>
            <a:off x="3971925" y="5746502"/>
            <a:ext cx="4200525" cy="978149"/>
          </a:xfrm>
        </p:spPr>
        <p:txBody>
          <a:bodyPr/>
          <a:lstStyle/>
          <a:p>
            <a:endParaRPr lang="en-GB" dirty="0"/>
          </a:p>
        </p:txBody>
      </p:sp>
      <p:sp>
        <p:nvSpPr>
          <p:cNvPr id="6" name="Slide Number Placeholder 5">
            <a:extLst>
              <a:ext uri="{FF2B5EF4-FFF2-40B4-BE49-F238E27FC236}">
                <a16:creationId xmlns:a16="http://schemas.microsoft.com/office/drawing/2014/main" id="{57786CB7-FED6-4E22-B0DA-491E81153FFF}"/>
              </a:ext>
            </a:extLst>
          </p:cNvPr>
          <p:cNvSpPr>
            <a:spLocks noGrp="1"/>
          </p:cNvSpPr>
          <p:nvPr>
            <p:ph type="sldNum" sz="quarter" idx="12"/>
          </p:nvPr>
        </p:nvSpPr>
        <p:spPr/>
        <p:txBody>
          <a:bodyPr/>
          <a:lstStyle/>
          <a:p>
            <a:fld id="{04E66094-1B67-4F0A-A794-B0417E28D771}" type="slidenum">
              <a:rPr lang="en-GB" smtClean="0"/>
              <a:t>‹#›</a:t>
            </a:fld>
            <a:endParaRPr lang="en-GB"/>
          </a:p>
        </p:txBody>
      </p:sp>
    </p:spTree>
    <p:extLst>
      <p:ext uri="{BB962C8B-B14F-4D97-AF65-F5344CB8AC3E}">
        <p14:creationId xmlns:p14="http://schemas.microsoft.com/office/powerpoint/2010/main" val="330960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B4C5-14AB-489F-8CF5-CCA307C147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84A69E-3394-4A40-A978-9B068C47F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5B08D0-7156-42E8-9915-70BD968D0CDB}"/>
              </a:ext>
            </a:extLst>
          </p:cNvPr>
          <p:cNvSpPr>
            <a:spLocks noGrp="1"/>
          </p:cNvSpPr>
          <p:nvPr>
            <p:ph type="dt" sz="half" idx="10"/>
          </p:nvPr>
        </p:nvSpPr>
        <p:spPr/>
        <p:txBody>
          <a:bodyPr/>
          <a:lstStyle/>
          <a:p>
            <a:fld id="{E797915E-119F-44CB-8A0F-CD73FB2CBD53}" type="datetime1">
              <a:rPr lang="en-GB" smtClean="0"/>
              <a:t>09/04/2024</a:t>
            </a:fld>
            <a:endParaRPr lang="en-GB"/>
          </a:p>
        </p:txBody>
      </p:sp>
      <p:sp>
        <p:nvSpPr>
          <p:cNvPr id="5" name="Footer Placeholder 4">
            <a:extLst>
              <a:ext uri="{FF2B5EF4-FFF2-40B4-BE49-F238E27FC236}">
                <a16:creationId xmlns:a16="http://schemas.microsoft.com/office/drawing/2014/main" id="{4178ED61-D9C1-4199-A04B-09CF369DF3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BBD59D-41D3-41E7-8514-A2668DF051FD}"/>
              </a:ext>
            </a:extLst>
          </p:cNvPr>
          <p:cNvSpPr>
            <a:spLocks noGrp="1"/>
          </p:cNvSpPr>
          <p:nvPr>
            <p:ph type="sldNum" sz="quarter" idx="12"/>
          </p:nvPr>
        </p:nvSpPr>
        <p:spPr/>
        <p:txBody>
          <a:bodyPr/>
          <a:lstStyle/>
          <a:p>
            <a:fld id="{04E66094-1B67-4F0A-A794-B0417E28D771}" type="slidenum">
              <a:rPr lang="en-GB" smtClean="0"/>
              <a:t>‹#›</a:t>
            </a:fld>
            <a:endParaRPr lang="en-GB"/>
          </a:p>
        </p:txBody>
      </p:sp>
    </p:spTree>
    <p:extLst>
      <p:ext uri="{BB962C8B-B14F-4D97-AF65-F5344CB8AC3E}">
        <p14:creationId xmlns:p14="http://schemas.microsoft.com/office/powerpoint/2010/main" val="55865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38F89-2FED-4203-8137-8C1A642BA6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7732A3-0CD7-484C-9AA2-EBFC166846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E62EDF-6B43-41BA-8BBB-974E9A3B58ED}"/>
              </a:ext>
            </a:extLst>
          </p:cNvPr>
          <p:cNvSpPr>
            <a:spLocks noGrp="1"/>
          </p:cNvSpPr>
          <p:nvPr>
            <p:ph type="dt" sz="half" idx="10"/>
          </p:nvPr>
        </p:nvSpPr>
        <p:spPr/>
        <p:txBody>
          <a:bodyPr/>
          <a:lstStyle/>
          <a:p>
            <a:fld id="{667CC892-9D66-4D37-85AD-D04F06305235}" type="datetime1">
              <a:rPr lang="en-GB" smtClean="0"/>
              <a:t>09/04/2024</a:t>
            </a:fld>
            <a:endParaRPr lang="en-GB"/>
          </a:p>
        </p:txBody>
      </p:sp>
      <p:sp>
        <p:nvSpPr>
          <p:cNvPr id="5" name="Footer Placeholder 4">
            <a:extLst>
              <a:ext uri="{FF2B5EF4-FFF2-40B4-BE49-F238E27FC236}">
                <a16:creationId xmlns:a16="http://schemas.microsoft.com/office/drawing/2014/main" id="{C4D7E54F-CEE8-421A-A0B9-0FADE27D7B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E7696A-7661-491C-9F56-EAC1A7C6DB83}"/>
              </a:ext>
            </a:extLst>
          </p:cNvPr>
          <p:cNvSpPr>
            <a:spLocks noGrp="1"/>
          </p:cNvSpPr>
          <p:nvPr>
            <p:ph type="sldNum" sz="quarter" idx="12"/>
          </p:nvPr>
        </p:nvSpPr>
        <p:spPr/>
        <p:txBody>
          <a:bodyPr/>
          <a:lstStyle/>
          <a:p>
            <a:fld id="{04E66094-1B67-4F0A-A794-B0417E28D771}" type="slidenum">
              <a:rPr lang="en-GB" smtClean="0"/>
              <a:t>‹#›</a:t>
            </a:fld>
            <a:endParaRPr lang="en-GB"/>
          </a:p>
        </p:txBody>
      </p:sp>
    </p:spTree>
    <p:extLst>
      <p:ext uri="{BB962C8B-B14F-4D97-AF65-F5344CB8AC3E}">
        <p14:creationId xmlns:p14="http://schemas.microsoft.com/office/powerpoint/2010/main" val="152779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2B13-DCB0-40BA-B247-212F722F18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4650C5-5D64-4482-A731-A84123F86D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FE4B4D-904C-4343-AAAE-AB13EF73ED4A}"/>
              </a:ext>
            </a:extLst>
          </p:cNvPr>
          <p:cNvSpPr>
            <a:spLocks noGrp="1"/>
          </p:cNvSpPr>
          <p:nvPr>
            <p:ph type="dt" sz="half" idx="10"/>
          </p:nvPr>
        </p:nvSpPr>
        <p:spPr/>
        <p:txBody>
          <a:bodyPr/>
          <a:lstStyle/>
          <a:p>
            <a:fld id="{33D0041B-6F0A-4A61-80DC-29B729DEE7D2}" type="datetime1">
              <a:rPr lang="en-GB" smtClean="0"/>
              <a:t>09/04/2024</a:t>
            </a:fld>
            <a:endParaRPr lang="en-GB"/>
          </a:p>
        </p:txBody>
      </p:sp>
      <p:sp>
        <p:nvSpPr>
          <p:cNvPr id="5" name="Footer Placeholder 4">
            <a:extLst>
              <a:ext uri="{FF2B5EF4-FFF2-40B4-BE49-F238E27FC236}">
                <a16:creationId xmlns:a16="http://schemas.microsoft.com/office/drawing/2014/main" id="{9F93066F-A507-461E-B7F2-3ADC17C1E0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900CD6-BA7D-4B17-AEB9-482DC4BD0324}"/>
              </a:ext>
            </a:extLst>
          </p:cNvPr>
          <p:cNvSpPr>
            <a:spLocks noGrp="1"/>
          </p:cNvSpPr>
          <p:nvPr>
            <p:ph type="sldNum" sz="quarter" idx="12"/>
          </p:nvPr>
        </p:nvSpPr>
        <p:spPr/>
        <p:txBody>
          <a:bodyPr/>
          <a:lstStyle/>
          <a:p>
            <a:fld id="{04E66094-1B67-4F0A-A794-B0417E28D771}" type="slidenum">
              <a:rPr lang="en-GB" smtClean="0"/>
              <a:t>‹#›</a:t>
            </a:fld>
            <a:endParaRPr lang="en-GB"/>
          </a:p>
        </p:txBody>
      </p:sp>
    </p:spTree>
    <p:extLst>
      <p:ext uri="{BB962C8B-B14F-4D97-AF65-F5344CB8AC3E}">
        <p14:creationId xmlns:p14="http://schemas.microsoft.com/office/powerpoint/2010/main" val="394856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2210-D861-40B9-92D9-80081B6F68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3F909A-CF04-49D2-BFD0-3CED263B72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C66145-7AFC-4922-BE62-A88E0E4AA262}"/>
              </a:ext>
            </a:extLst>
          </p:cNvPr>
          <p:cNvSpPr>
            <a:spLocks noGrp="1"/>
          </p:cNvSpPr>
          <p:nvPr>
            <p:ph type="dt" sz="half" idx="10"/>
          </p:nvPr>
        </p:nvSpPr>
        <p:spPr/>
        <p:txBody>
          <a:bodyPr/>
          <a:lstStyle/>
          <a:p>
            <a:fld id="{25E4A56C-E08F-45DB-B7F9-9DE99C7CACB4}" type="datetime1">
              <a:rPr lang="en-GB" smtClean="0"/>
              <a:t>09/04/2024</a:t>
            </a:fld>
            <a:endParaRPr lang="en-GB"/>
          </a:p>
        </p:txBody>
      </p:sp>
      <p:sp>
        <p:nvSpPr>
          <p:cNvPr id="5" name="Footer Placeholder 4">
            <a:extLst>
              <a:ext uri="{FF2B5EF4-FFF2-40B4-BE49-F238E27FC236}">
                <a16:creationId xmlns:a16="http://schemas.microsoft.com/office/drawing/2014/main" id="{F957D399-3455-452D-BB5D-8AF6711F22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AFF606-6310-4EF8-AC5E-18F8CFAAC305}"/>
              </a:ext>
            </a:extLst>
          </p:cNvPr>
          <p:cNvSpPr>
            <a:spLocks noGrp="1"/>
          </p:cNvSpPr>
          <p:nvPr>
            <p:ph type="sldNum" sz="quarter" idx="12"/>
          </p:nvPr>
        </p:nvSpPr>
        <p:spPr/>
        <p:txBody>
          <a:bodyPr/>
          <a:lstStyle/>
          <a:p>
            <a:fld id="{04E66094-1B67-4F0A-A794-B0417E28D771}" type="slidenum">
              <a:rPr lang="en-GB" smtClean="0"/>
              <a:t>‹#›</a:t>
            </a:fld>
            <a:endParaRPr lang="en-GB"/>
          </a:p>
        </p:txBody>
      </p:sp>
    </p:spTree>
    <p:extLst>
      <p:ext uri="{BB962C8B-B14F-4D97-AF65-F5344CB8AC3E}">
        <p14:creationId xmlns:p14="http://schemas.microsoft.com/office/powerpoint/2010/main" val="216771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DE50-C9CD-418B-A4E0-FC2B8A0698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445E04-92F5-4E97-A316-C2B0BA6B2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0A0290-C68A-40A3-86C5-FC56F9FFB2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00910B-2C6A-4CC7-8469-D1ACA9292A19}"/>
              </a:ext>
            </a:extLst>
          </p:cNvPr>
          <p:cNvSpPr>
            <a:spLocks noGrp="1"/>
          </p:cNvSpPr>
          <p:nvPr>
            <p:ph type="dt" sz="half" idx="10"/>
          </p:nvPr>
        </p:nvSpPr>
        <p:spPr/>
        <p:txBody>
          <a:bodyPr/>
          <a:lstStyle/>
          <a:p>
            <a:fld id="{CC8D421E-0718-4B18-914A-8D81D1D0E4D5}" type="datetime1">
              <a:rPr lang="en-GB" smtClean="0"/>
              <a:t>09/04/2024</a:t>
            </a:fld>
            <a:endParaRPr lang="en-GB"/>
          </a:p>
        </p:txBody>
      </p:sp>
      <p:sp>
        <p:nvSpPr>
          <p:cNvPr id="6" name="Footer Placeholder 5">
            <a:extLst>
              <a:ext uri="{FF2B5EF4-FFF2-40B4-BE49-F238E27FC236}">
                <a16:creationId xmlns:a16="http://schemas.microsoft.com/office/drawing/2014/main" id="{2633490B-5482-4988-ADBA-178BFC9054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F1FB32-9406-4B4C-85B9-51ACD5294890}"/>
              </a:ext>
            </a:extLst>
          </p:cNvPr>
          <p:cNvSpPr>
            <a:spLocks noGrp="1"/>
          </p:cNvSpPr>
          <p:nvPr>
            <p:ph type="sldNum" sz="quarter" idx="12"/>
          </p:nvPr>
        </p:nvSpPr>
        <p:spPr/>
        <p:txBody>
          <a:bodyPr/>
          <a:lstStyle/>
          <a:p>
            <a:fld id="{04E66094-1B67-4F0A-A794-B0417E28D771}" type="slidenum">
              <a:rPr lang="en-GB" smtClean="0"/>
              <a:t>‹#›</a:t>
            </a:fld>
            <a:endParaRPr lang="en-GB"/>
          </a:p>
        </p:txBody>
      </p:sp>
    </p:spTree>
    <p:extLst>
      <p:ext uri="{BB962C8B-B14F-4D97-AF65-F5344CB8AC3E}">
        <p14:creationId xmlns:p14="http://schemas.microsoft.com/office/powerpoint/2010/main" val="3642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16C2-ED47-4AC1-9D92-91AC03E0E1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F774FF-445D-4F40-80E4-F4465231A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70316F-AE5B-4895-94D3-A8EA91DFCD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AB9EA1-60AF-4821-A61D-3CFDEB5574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36746C-548E-496C-B901-FEE187FDC1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CDFA0C-62DD-4CDF-8D6D-6C15AD6882B7}"/>
              </a:ext>
            </a:extLst>
          </p:cNvPr>
          <p:cNvSpPr>
            <a:spLocks noGrp="1"/>
          </p:cNvSpPr>
          <p:nvPr>
            <p:ph type="dt" sz="half" idx="10"/>
          </p:nvPr>
        </p:nvSpPr>
        <p:spPr/>
        <p:txBody>
          <a:bodyPr/>
          <a:lstStyle/>
          <a:p>
            <a:fld id="{53487AFF-547D-488B-B4F3-F1504AC38A62}" type="datetime1">
              <a:rPr lang="en-GB" smtClean="0"/>
              <a:t>09/04/2024</a:t>
            </a:fld>
            <a:endParaRPr lang="en-GB"/>
          </a:p>
        </p:txBody>
      </p:sp>
      <p:sp>
        <p:nvSpPr>
          <p:cNvPr id="8" name="Footer Placeholder 7">
            <a:extLst>
              <a:ext uri="{FF2B5EF4-FFF2-40B4-BE49-F238E27FC236}">
                <a16:creationId xmlns:a16="http://schemas.microsoft.com/office/drawing/2014/main" id="{0EC44965-6DBB-4FB9-8F12-F4821D5E66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DFFAED-7A1F-452D-9F68-05EE3032905A}"/>
              </a:ext>
            </a:extLst>
          </p:cNvPr>
          <p:cNvSpPr>
            <a:spLocks noGrp="1"/>
          </p:cNvSpPr>
          <p:nvPr>
            <p:ph type="sldNum" sz="quarter" idx="12"/>
          </p:nvPr>
        </p:nvSpPr>
        <p:spPr/>
        <p:txBody>
          <a:bodyPr/>
          <a:lstStyle/>
          <a:p>
            <a:fld id="{04E66094-1B67-4F0A-A794-B0417E28D771}" type="slidenum">
              <a:rPr lang="en-GB" smtClean="0"/>
              <a:t>‹#›</a:t>
            </a:fld>
            <a:endParaRPr lang="en-GB"/>
          </a:p>
        </p:txBody>
      </p:sp>
    </p:spTree>
    <p:extLst>
      <p:ext uri="{BB962C8B-B14F-4D97-AF65-F5344CB8AC3E}">
        <p14:creationId xmlns:p14="http://schemas.microsoft.com/office/powerpoint/2010/main" val="342560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FBC4-43BB-4B01-9367-A5504D0C08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16118C-C0D3-469D-B218-65EE0E14A951}"/>
              </a:ext>
            </a:extLst>
          </p:cNvPr>
          <p:cNvSpPr>
            <a:spLocks noGrp="1"/>
          </p:cNvSpPr>
          <p:nvPr>
            <p:ph type="dt" sz="half" idx="10"/>
          </p:nvPr>
        </p:nvSpPr>
        <p:spPr/>
        <p:txBody>
          <a:bodyPr/>
          <a:lstStyle/>
          <a:p>
            <a:fld id="{36C99EED-C208-48EB-A464-406F3E2AC948}" type="datetime1">
              <a:rPr lang="en-GB" smtClean="0"/>
              <a:t>09/04/2024</a:t>
            </a:fld>
            <a:endParaRPr lang="en-GB"/>
          </a:p>
        </p:txBody>
      </p:sp>
      <p:sp>
        <p:nvSpPr>
          <p:cNvPr id="4" name="Footer Placeholder 3">
            <a:extLst>
              <a:ext uri="{FF2B5EF4-FFF2-40B4-BE49-F238E27FC236}">
                <a16:creationId xmlns:a16="http://schemas.microsoft.com/office/drawing/2014/main" id="{EF61BB4C-1EF9-4811-802F-076818B199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1D72D7-4592-4790-A94A-DA5E13D0E62B}"/>
              </a:ext>
            </a:extLst>
          </p:cNvPr>
          <p:cNvSpPr>
            <a:spLocks noGrp="1"/>
          </p:cNvSpPr>
          <p:nvPr>
            <p:ph type="sldNum" sz="quarter" idx="12"/>
          </p:nvPr>
        </p:nvSpPr>
        <p:spPr/>
        <p:txBody>
          <a:bodyPr/>
          <a:lstStyle/>
          <a:p>
            <a:fld id="{04E66094-1B67-4F0A-A794-B0417E28D771}" type="slidenum">
              <a:rPr lang="en-GB" smtClean="0"/>
              <a:t>‹#›</a:t>
            </a:fld>
            <a:endParaRPr lang="en-GB"/>
          </a:p>
        </p:txBody>
      </p:sp>
    </p:spTree>
    <p:extLst>
      <p:ext uri="{BB962C8B-B14F-4D97-AF65-F5344CB8AC3E}">
        <p14:creationId xmlns:p14="http://schemas.microsoft.com/office/powerpoint/2010/main" val="163971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856B3-2E14-4FFD-8938-9731571CC3DB}"/>
              </a:ext>
            </a:extLst>
          </p:cNvPr>
          <p:cNvSpPr>
            <a:spLocks noGrp="1"/>
          </p:cNvSpPr>
          <p:nvPr>
            <p:ph type="dt" sz="half" idx="10"/>
          </p:nvPr>
        </p:nvSpPr>
        <p:spPr/>
        <p:txBody>
          <a:bodyPr/>
          <a:lstStyle/>
          <a:p>
            <a:fld id="{B688D46F-B9C1-4161-A511-50323EA1A78A}" type="datetime1">
              <a:rPr lang="en-GB" smtClean="0"/>
              <a:t>09/04/2024</a:t>
            </a:fld>
            <a:endParaRPr lang="en-GB"/>
          </a:p>
        </p:txBody>
      </p:sp>
      <p:sp>
        <p:nvSpPr>
          <p:cNvPr id="3" name="Footer Placeholder 2">
            <a:extLst>
              <a:ext uri="{FF2B5EF4-FFF2-40B4-BE49-F238E27FC236}">
                <a16:creationId xmlns:a16="http://schemas.microsoft.com/office/drawing/2014/main" id="{8B08123D-71C9-4A4C-B941-D98F7BB65264}"/>
              </a:ext>
            </a:extLst>
          </p:cNvPr>
          <p:cNvSpPr>
            <a:spLocks noGrp="1"/>
          </p:cNvSpPr>
          <p:nvPr>
            <p:ph type="ftr" sz="quarter" idx="11"/>
          </p:nvPr>
        </p:nvSpPr>
        <p:spPr>
          <a:xfrm>
            <a:off x="3990667" y="5753101"/>
            <a:ext cx="4210665" cy="918420"/>
          </a:xfrm>
        </p:spPr>
        <p:txBody>
          <a:bodyPr/>
          <a:lstStyle/>
          <a:p>
            <a:endParaRPr lang="en-GB" dirty="0"/>
          </a:p>
        </p:txBody>
      </p:sp>
      <p:sp>
        <p:nvSpPr>
          <p:cNvPr id="4" name="Slide Number Placeholder 3">
            <a:extLst>
              <a:ext uri="{FF2B5EF4-FFF2-40B4-BE49-F238E27FC236}">
                <a16:creationId xmlns:a16="http://schemas.microsoft.com/office/drawing/2014/main" id="{ADDB2743-4C87-42B0-BA2D-9CF896F9753D}"/>
              </a:ext>
            </a:extLst>
          </p:cNvPr>
          <p:cNvSpPr>
            <a:spLocks noGrp="1"/>
          </p:cNvSpPr>
          <p:nvPr>
            <p:ph type="sldNum" sz="quarter" idx="12"/>
          </p:nvPr>
        </p:nvSpPr>
        <p:spPr/>
        <p:txBody>
          <a:bodyPr/>
          <a:lstStyle/>
          <a:p>
            <a:fld id="{04E66094-1B67-4F0A-A794-B0417E28D771}" type="slidenum">
              <a:rPr lang="en-GB" smtClean="0"/>
              <a:t>‹#›</a:t>
            </a:fld>
            <a:endParaRPr lang="en-GB"/>
          </a:p>
        </p:txBody>
      </p:sp>
      <p:pic>
        <p:nvPicPr>
          <p:cNvPr id="7" name="Picture 3">
            <a:extLst>
              <a:ext uri="{FF2B5EF4-FFF2-40B4-BE49-F238E27FC236}">
                <a16:creationId xmlns:a16="http://schemas.microsoft.com/office/drawing/2014/main" id="{E9A58AE8-187C-04AF-3ACC-8CE4628CC5E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403624" y="5776554"/>
            <a:ext cx="1384751" cy="8949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3140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39D2-6581-47A7-97B2-FADF7F51F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6E11B6-91A1-420F-8D03-D1E260C61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738D34-923E-4BFA-AD12-A26B4635A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7690B-CF7D-44D5-9849-D76DBCAB6ED4}"/>
              </a:ext>
            </a:extLst>
          </p:cNvPr>
          <p:cNvSpPr>
            <a:spLocks noGrp="1"/>
          </p:cNvSpPr>
          <p:nvPr>
            <p:ph type="dt" sz="half" idx="10"/>
          </p:nvPr>
        </p:nvSpPr>
        <p:spPr/>
        <p:txBody>
          <a:bodyPr/>
          <a:lstStyle/>
          <a:p>
            <a:fld id="{CA6536F4-8EB1-4C9C-9E75-15BF3FD4A36B}" type="datetime1">
              <a:rPr lang="en-GB" smtClean="0"/>
              <a:t>09/04/2024</a:t>
            </a:fld>
            <a:endParaRPr lang="en-GB"/>
          </a:p>
        </p:txBody>
      </p:sp>
      <p:sp>
        <p:nvSpPr>
          <p:cNvPr id="6" name="Footer Placeholder 5">
            <a:extLst>
              <a:ext uri="{FF2B5EF4-FFF2-40B4-BE49-F238E27FC236}">
                <a16:creationId xmlns:a16="http://schemas.microsoft.com/office/drawing/2014/main" id="{953462C9-1B6A-469C-8280-5E907D6FFF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005206-F40D-4DB9-8059-15D09B2FF0FD}"/>
              </a:ext>
            </a:extLst>
          </p:cNvPr>
          <p:cNvSpPr>
            <a:spLocks noGrp="1"/>
          </p:cNvSpPr>
          <p:nvPr>
            <p:ph type="sldNum" sz="quarter" idx="12"/>
          </p:nvPr>
        </p:nvSpPr>
        <p:spPr/>
        <p:txBody>
          <a:bodyPr/>
          <a:lstStyle/>
          <a:p>
            <a:fld id="{04E66094-1B67-4F0A-A794-B0417E28D771}" type="slidenum">
              <a:rPr lang="en-GB" smtClean="0"/>
              <a:t>‹#›</a:t>
            </a:fld>
            <a:endParaRPr lang="en-GB"/>
          </a:p>
        </p:txBody>
      </p:sp>
    </p:spTree>
    <p:extLst>
      <p:ext uri="{BB962C8B-B14F-4D97-AF65-F5344CB8AC3E}">
        <p14:creationId xmlns:p14="http://schemas.microsoft.com/office/powerpoint/2010/main" val="73674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F4DB-9E9B-4EC9-9637-736637E7E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2F23B1-AC27-4DA8-8F01-A0C4672E5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52DCF3-CF79-4D0E-A38E-2D224DB94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A79B72-C5A9-4AB9-A2D0-32F2814265C6}"/>
              </a:ext>
            </a:extLst>
          </p:cNvPr>
          <p:cNvSpPr>
            <a:spLocks noGrp="1"/>
          </p:cNvSpPr>
          <p:nvPr>
            <p:ph type="dt" sz="half" idx="10"/>
          </p:nvPr>
        </p:nvSpPr>
        <p:spPr/>
        <p:txBody>
          <a:bodyPr/>
          <a:lstStyle/>
          <a:p>
            <a:fld id="{0B8A918E-3A83-4B73-A595-0817B1DBA7E2}" type="datetime1">
              <a:rPr lang="en-GB" smtClean="0"/>
              <a:t>09/04/2024</a:t>
            </a:fld>
            <a:endParaRPr lang="en-GB"/>
          </a:p>
        </p:txBody>
      </p:sp>
      <p:sp>
        <p:nvSpPr>
          <p:cNvPr id="6" name="Footer Placeholder 5">
            <a:extLst>
              <a:ext uri="{FF2B5EF4-FFF2-40B4-BE49-F238E27FC236}">
                <a16:creationId xmlns:a16="http://schemas.microsoft.com/office/drawing/2014/main" id="{9B27E9E3-2D00-40C6-BF66-0EB62AA66D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159FC9-7E07-4712-BFB0-92667938298C}"/>
              </a:ext>
            </a:extLst>
          </p:cNvPr>
          <p:cNvSpPr>
            <a:spLocks noGrp="1"/>
          </p:cNvSpPr>
          <p:nvPr>
            <p:ph type="sldNum" sz="quarter" idx="12"/>
          </p:nvPr>
        </p:nvSpPr>
        <p:spPr/>
        <p:txBody>
          <a:bodyPr/>
          <a:lstStyle/>
          <a:p>
            <a:fld id="{04E66094-1B67-4F0A-A794-B0417E28D771}" type="slidenum">
              <a:rPr lang="en-GB" smtClean="0"/>
              <a:t>‹#›</a:t>
            </a:fld>
            <a:endParaRPr lang="en-GB"/>
          </a:p>
        </p:txBody>
      </p:sp>
    </p:spTree>
    <p:extLst>
      <p:ext uri="{BB962C8B-B14F-4D97-AF65-F5344CB8AC3E}">
        <p14:creationId xmlns:p14="http://schemas.microsoft.com/office/powerpoint/2010/main" val="216944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D546B-F143-4AF7-9708-25F7F1013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C256D9-FDC6-44B7-A48D-8DE0DF00C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BCC5FF-4BBD-4FDF-A360-90941A7EB6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3C766-FCB0-4498-BD7F-929B774DC7F9}" type="datetime1">
              <a:rPr lang="en-GB" smtClean="0"/>
              <a:t>09/04/2024</a:t>
            </a:fld>
            <a:endParaRPr lang="en-GB"/>
          </a:p>
        </p:txBody>
      </p:sp>
      <p:sp>
        <p:nvSpPr>
          <p:cNvPr id="5" name="Footer Placeholder 4">
            <a:extLst>
              <a:ext uri="{FF2B5EF4-FFF2-40B4-BE49-F238E27FC236}">
                <a16:creationId xmlns:a16="http://schemas.microsoft.com/office/drawing/2014/main" id="{A5A1CB2F-88F8-49D8-9B53-746D672AE4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74E2B5-1872-4FA3-9D31-F1CEC8919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66094-1B67-4F0A-A794-B0417E28D771}" type="slidenum">
              <a:rPr lang="en-GB" smtClean="0"/>
              <a:t>‹#›</a:t>
            </a:fld>
            <a:endParaRPr lang="en-GB"/>
          </a:p>
        </p:txBody>
      </p:sp>
    </p:spTree>
    <p:extLst>
      <p:ext uri="{BB962C8B-B14F-4D97-AF65-F5344CB8AC3E}">
        <p14:creationId xmlns:p14="http://schemas.microsoft.com/office/powerpoint/2010/main" val="4238875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hyperlink" Target="https://www.nhs.uk/conditions/baby/caring-for-a-newborn/soothing-a-crying-baby/" TargetMode="External"/><Relationship Id="rId3" Type="http://schemas.openxmlformats.org/officeDocument/2006/relationships/hyperlink" Target="https://iconcope.org/" TargetMode="External"/><Relationship Id="rId7" Type="http://schemas.openxmlformats.org/officeDocument/2006/relationships/hyperlink" Target="https://www.cry-sis.org.uk/" TargetMode="External"/><Relationship Id="rId2" Type="http://schemas.openxmlformats.org/officeDocument/2006/relationships/hyperlink" Target="https://www.childline.org.uk/get-support/1-2-1-counsellor-chat/" TargetMode="External"/><Relationship Id="rId1" Type="http://schemas.openxmlformats.org/officeDocument/2006/relationships/slideLayout" Target="../slideLayouts/slideLayout2.xml"/><Relationship Id="rId6" Type="http://schemas.openxmlformats.org/officeDocument/2006/relationships/hyperlink" Target="https://www.lullabytrust.org.uk/safer-sleep-advice/" TargetMode="External"/><Relationship Id="rId5" Type="http://schemas.openxmlformats.org/officeDocument/2006/relationships/hyperlink" Target="https://www.lullabytrust.org.uk/safer-sleep-advice/swaddling-slings/"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Q3mc0FhrNF8?feature=oembed"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5" name="Freeform: Shape 14">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C9615F9-7AA1-951F-8BB8-F6F9514AD9DA}"/>
              </a:ext>
            </a:extLst>
          </p:cNvPr>
          <p:cNvSpPr>
            <a:spLocks noGrp="1"/>
          </p:cNvSpPr>
          <p:nvPr>
            <p:ph idx="1"/>
          </p:nvPr>
        </p:nvSpPr>
        <p:spPr>
          <a:xfrm>
            <a:off x="3530042" y="3760357"/>
            <a:ext cx="5029200" cy="3227626"/>
          </a:xfrm>
        </p:spPr>
        <p:txBody>
          <a:bodyPr anchor="ctr">
            <a:normAutofit/>
          </a:bodyPr>
          <a:lstStyle/>
          <a:p>
            <a:endParaRPr lang="en-GB" sz="1800" dirty="0">
              <a:solidFill>
                <a:schemeClr val="tx2"/>
              </a:solidFill>
            </a:endParaRPr>
          </a:p>
          <a:p>
            <a:endParaRPr lang="en-GB" sz="1800" dirty="0">
              <a:solidFill>
                <a:schemeClr val="tx2"/>
              </a:solidFill>
            </a:endParaRPr>
          </a:p>
          <a:p>
            <a:endParaRPr lang="en-GB" sz="1800" dirty="0">
              <a:solidFill>
                <a:schemeClr val="tx2"/>
              </a:solidFill>
            </a:endParaRPr>
          </a:p>
        </p:txBody>
      </p:sp>
      <p:grpSp>
        <p:nvGrpSpPr>
          <p:cNvPr id="20" name="Group 19">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1" name="Freeform: Shape 20">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7" name="Picture 3">
            <a:extLst>
              <a:ext uri="{FF2B5EF4-FFF2-40B4-BE49-F238E27FC236}">
                <a16:creationId xmlns:a16="http://schemas.microsoft.com/office/drawing/2014/main" id="{E9FA8326-A7C5-C0AA-A2A8-0FFB4D98F39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5934" y="46738"/>
            <a:ext cx="2315198" cy="14963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itle 1">
            <a:extLst>
              <a:ext uri="{FF2B5EF4-FFF2-40B4-BE49-F238E27FC236}">
                <a16:creationId xmlns:a16="http://schemas.microsoft.com/office/drawing/2014/main" id="{8083383C-7EFD-ECCB-9334-30BA16501A1C}"/>
              </a:ext>
            </a:extLst>
          </p:cNvPr>
          <p:cNvSpPr txBox="1">
            <a:spLocks/>
          </p:cNvSpPr>
          <p:nvPr/>
        </p:nvSpPr>
        <p:spPr>
          <a:xfrm>
            <a:off x="1926491" y="5898996"/>
            <a:ext cx="9223346" cy="978169"/>
          </a:xfrm>
          <a:prstGeom prst="rect">
            <a:avLst/>
          </a:prstGeom>
          <a:noFill/>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dirty="0">
              <a:solidFill>
                <a:srgbClr val="002060"/>
              </a:solidFill>
            </a:endParaRPr>
          </a:p>
        </p:txBody>
      </p:sp>
      <p:sp>
        <p:nvSpPr>
          <p:cNvPr id="25" name="Rectangle 24">
            <a:extLst>
              <a:ext uri="{FF2B5EF4-FFF2-40B4-BE49-F238E27FC236}">
                <a16:creationId xmlns:a16="http://schemas.microsoft.com/office/drawing/2014/main" id="{E9D9EE49-097D-64DA-F844-3D0ABFADF814}"/>
              </a:ext>
            </a:extLst>
          </p:cNvPr>
          <p:cNvSpPr/>
          <p:nvPr/>
        </p:nvSpPr>
        <p:spPr>
          <a:xfrm>
            <a:off x="2967120" y="1589793"/>
            <a:ext cx="5932825" cy="1466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Parenting &amp; Looking after Babies:</a:t>
            </a:r>
          </a:p>
          <a:p>
            <a:pPr algn="ctr"/>
            <a:r>
              <a:rPr lang="en-GB" sz="3200" dirty="0"/>
              <a:t>Learning the ICON Message</a:t>
            </a:r>
          </a:p>
        </p:txBody>
      </p:sp>
      <p:pic>
        <p:nvPicPr>
          <p:cNvPr id="4" name="Picture 3">
            <a:extLst>
              <a:ext uri="{FF2B5EF4-FFF2-40B4-BE49-F238E27FC236}">
                <a16:creationId xmlns:a16="http://schemas.microsoft.com/office/drawing/2014/main" id="{663FDB47-C870-468D-BCF7-C17E85E201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2261" y="3193568"/>
            <a:ext cx="5882541" cy="3526574"/>
          </a:xfrm>
          <a:prstGeom prst="rect">
            <a:avLst/>
          </a:prstGeom>
        </p:spPr>
      </p:pic>
    </p:spTree>
    <p:extLst>
      <p:ext uri="{BB962C8B-B14F-4D97-AF65-F5344CB8AC3E}">
        <p14:creationId xmlns:p14="http://schemas.microsoft.com/office/powerpoint/2010/main" val="50324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7E80-FE39-418B-B2A8-973444ACF32A}"/>
              </a:ext>
            </a:extLst>
          </p:cNvPr>
          <p:cNvSpPr>
            <a:spLocks noGrp="1"/>
          </p:cNvSpPr>
          <p:nvPr>
            <p:ph type="title"/>
          </p:nvPr>
        </p:nvSpPr>
        <p:spPr>
          <a:xfrm>
            <a:off x="838200" y="365125"/>
            <a:ext cx="10515600" cy="929521"/>
          </a:xfrm>
          <a:ln w="38100">
            <a:solidFill>
              <a:srgbClr val="002060"/>
            </a:solidFill>
          </a:ln>
        </p:spPr>
        <p:txBody>
          <a:bodyPr/>
          <a:lstStyle/>
          <a:p>
            <a:pPr algn="ctr"/>
            <a:r>
              <a:rPr lang="en-GB" dirty="0"/>
              <a:t>Case Study: Ellis and Mae</a:t>
            </a:r>
          </a:p>
        </p:txBody>
      </p:sp>
      <p:sp>
        <p:nvSpPr>
          <p:cNvPr id="3" name="Content Placeholder 2">
            <a:extLst>
              <a:ext uri="{FF2B5EF4-FFF2-40B4-BE49-F238E27FC236}">
                <a16:creationId xmlns:a16="http://schemas.microsoft.com/office/drawing/2014/main" id="{8FB4BC9C-833C-4585-8D6F-3A430B897AF5}"/>
              </a:ext>
            </a:extLst>
          </p:cNvPr>
          <p:cNvSpPr>
            <a:spLocks noGrp="1"/>
          </p:cNvSpPr>
          <p:nvPr>
            <p:ph idx="1"/>
          </p:nvPr>
        </p:nvSpPr>
        <p:spPr>
          <a:xfrm>
            <a:off x="838200" y="1483414"/>
            <a:ext cx="10515600" cy="2864071"/>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2400" b="1" dirty="0"/>
              <a:t>Read the case study in your pairs and answer the following questions: </a:t>
            </a:r>
          </a:p>
          <a:p>
            <a:pPr marL="514350" indent="-514350">
              <a:buAutoNum type="arabicPeriod"/>
            </a:pPr>
            <a:r>
              <a:rPr lang="en-GB" sz="2400" dirty="0"/>
              <a:t>What were the long-term consequences for Ellis of him being shaken?</a:t>
            </a:r>
          </a:p>
          <a:p>
            <a:pPr marL="514350" indent="-514350">
              <a:buAutoNum type="arabicPeriod"/>
            </a:pPr>
            <a:r>
              <a:rPr lang="en-GB" sz="2400" dirty="0"/>
              <a:t>What were the long-term consequences for mum Mae?</a:t>
            </a:r>
          </a:p>
          <a:p>
            <a:pPr marL="514350" indent="-514350">
              <a:buAutoNum type="arabicPeriod"/>
            </a:pPr>
            <a:r>
              <a:rPr lang="en-GB" sz="2400" dirty="0"/>
              <a:t>What were the long-term consequences for the ex-partner? </a:t>
            </a:r>
          </a:p>
          <a:p>
            <a:pPr marL="514350" indent="-514350">
              <a:buAutoNum type="arabicPeriod"/>
            </a:pPr>
            <a:r>
              <a:rPr lang="en-GB" sz="2400" dirty="0"/>
              <a:t>How does this case study make you feel?</a:t>
            </a:r>
          </a:p>
          <a:p>
            <a:pPr marL="514350" indent="-514350">
              <a:buAutoNum type="arabicPeriod"/>
            </a:pPr>
            <a:r>
              <a:rPr lang="en-GB" sz="2400" dirty="0"/>
              <a:t>Why do you think it is important to educate people on this topic? </a:t>
            </a:r>
          </a:p>
        </p:txBody>
      </p:sp>
      <p:pic>
        <p:nvPicPr>
          <p:cNvPr id="6" name="Picture 3">
            <a:extLst>
              <a:ext uri="{FF2B5EF4-FFF2-40B4-BE49-F238E27FC236}">
                <a16:creationId xmlns:a16="http://schemas.microsoft.com/office/drawing/2014/main" id="{E832A9F1-8FF0-A790-2DAD-03EB8C35E44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75506" y="5879850"/>
            <a:ext cx="1513457" cy="978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0425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6A810-8DD9-4465-9FF9-7BD32903941D}"/>
              </a:ext>
            </a:extLst>
          </p:cNvPr>
          <p:cNvPicPr>
            <a:picLocks noChangeAspect="1"/>
          </p:cNvPicPr>
          <p:nvPr/>
        </p:nvPicPr>
        <p:blipFill>
          <a:blip r:embed="rId2"/>
          <a:stretch>
            <a:fillRect/>
          </a:stretch>
        </p:blipFill>
        <p:spPr>
          <a:xfrm>
            <a:off x="2279149" y="991844"/>
            <a:ext cx="7633699" cy="4816214"/>
          </a:xfrm>
          <a:prstGeom prst="rect">
            <a:avLst/>
          </a:prstGeom>
        </p:spPr>
      </p:pic>
      <p:sp>
        <p:nvSpPr>
          <p:cNvPr id="3" name="Title 1">
            <a:extLst>
              <a:ext uri="{FF2B5EF4-FFF2-40B4-BE49-F238E27FC236}">
                <a16:creationId xmlns:a16="http://schemas.microsoft.com/office/drawing/2014/main" id="{65488848-CAF0-4263-A9A1-FB0308914235}"/>
              </a:ext>
            </a:extLst>
          </p:cNvPr>
          <p:cNvSpPr txBox="1">
            <a:spLocks/>
          </p:cNvSpPr>
          <p:nvPr/>
        </p:nvSpPr>
        <p:spPr>
          <a:xfrm>
            <a:off x="838200" y="117280"/>
            <a:ext cx="10515600" cy="929521"/>
          </a:xfrm>
          <a:prstGeom prst="rect">
            <a:avLst/>
          </a:prstGeom>
          <a:ln w="38100">
            <a:solidFill>
              <a:srgbClr val="00206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t>Mum Mae has bravely shared her story with us to help prevent this from happening to other babies </a:t>
            </a:r>
          </a:p>
        </p:txBody>
      </p:sp>
    </p:spTree>
    <p:extLst>
      <p:ext uri="{BB962C8B-B14F-4D97-AF65-F5344CB8AC3E}">
        <p14:creationId xmlns:p14="http://schemas.microsoft.com/office/powerpoint/2010/main" val="345433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15DC845-8E45-46C9-9026-2E7346C2ED5B}"/>
              </a:ext>
            </a:extLst>
          </p:cNvPr>
          <p:cNvSpPr/>
          <p:nvPr/>
        </p:nvSpPr>
        <p:spPr>
          <a:xfrm>
            <a:off x="1290667" y="103856"/>
            <a:ext cx="3996687" cy="4646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Case study: </a:t>
            </a:r>
          </a:p>
          <a:p>
            <a:pPr algn="ctr"/>
            <a:r>
              <a:rPr lang="en-GB" dirty="0"/>
              <a:t>Ellis and Mae</a:t>
            </a:r>
          </a:p>
        </p:txBody>
      </p:sp>
      <p:sp>
        <p:nvSpPr>
          <p:cNvPr id="9" name="TextBox 8">
            <a:extLst>
              <a:ext uri="{FF2B5EF4-FFF2-40B4-BE49-F238E27FC236}">
                <a16:creationId xmlns:a16="http://schemas.microsoft.com/office/drawing/2014/main" id="{B23D855F-4FD5-44F6-9998-535BDFDD85BA}"/>
              </a:ext>
            </a:extLst>
          </p:cNvPr>
          <p:cNvSpPr txBox="1"/>
          <p:nvPr/>
        </p:nvSpPr>
        <p:spPr>
          <a:xfrm>
            <a:off x="242562" y="660997"/>
            <a:ext cx="11706876" cy="5294398"/>
          </a:xfrm>
          <a:prstGeom prst="rect">
            <a:avLst/>
          </a:prstGeom>
          <a:noFill/>
        </p:spPr>
        <p:txBody>
          <a:bodyPr wrap="square">
            <a:spAutoFit/>
          </a:bodyPr>
          <a:lstStyle/>
          <a:p>
            <a:pPr fontAlgn="base">
              <a:lnSpc>
                <a:spcPct val="107000"/>
              </a:lnSpc>
              <a:spcAft>
                <a:spcPts val="800"/>
              </a:spcAft>
            </a:pPr>
            <a:r>
              <a:rPr lang="en-GB" sz="1300" dirty="0">
                <a:solidFill>
                  <a:srgbClr val="201F1E"/>
                </a:solidFill>
                <a:effectLst/>
                <a:latin typeface="Helvetica Neue"/>
                <a:ea typeface="Times New Roman" panose="02020603050405020304" pitchFamily="18" charset="0"/>
                <a:cs typeface="Segoe UI" panose="020B0502040204020203" pitchFamily="34" charset="0"/>
              </a:rPr>
              <a:t>Ellis was born in Valentines day 1995. He was just perfect. 3 months later he was shaken by my ex-partner. This caused Ellis to stop breathing and he was rushed to hospital.</a:t>
            </a:r>
            <a:r>
              <a:rPr lang="en-GB" sz="1300" dirty="0">
                <a:latin typeface="Calibri" panose="020F0502020204030204" pitchFamily="34" charset="0"/>
                <a:ea typeface="Times New Roman" panose="02020603050405020304" pitchFamily="18" charset="0"/>
                <a:cs typeface="Times New Roman" panose="02020603050405020304" pitchFamily="18" charset="0"/>
              </a:rPr>
              <a:t> </a:t>
            </a:r>
            <a:r>
              <a:rPr lang="en-GB" sz="1300" dirty="0">
                <a:solidFill>
                  <a:srgbClr val="201F1E"/>
                </a:solidFill>
                <a:effectLst/>
                <a:latin typeface="Helvetica Neue"/>
                <a:ea typeface="Times New Roman" panose="02020603050405020304" pitchFamily="18" charset="0"/>
                <a:cs typeface="Segoe UI" panose="020B0502040204020203" pitchFamily="34" charset="0"/>
              </a:rPr>
              <a:t>I was really worried about him. He was in an incubator in the intensive care unit. I did not know Ellis had been injured.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300" dirty="0">
                <a:solidFill>
                  <a:srgbClr val="201F1E"/>
                </a:solidFill>
                <a:effectLst/>
                <a:latin typeface="Helvetica Neue"/>
                <a:ea typeface="Times New Roman" panose="02020603050405020304" pitchFamily="18" charset="0"/>
                <a:cs typeface="Segoe UI" panose="020B0502040204020203" pitchFamily="34" charset="0"/>
              </a:rPr>
              <a:t>Ellis had sustained severe brain damage as his brain had been shaken back and forth. He had become blind as the shake had caused his retinas to become detached and his optical nerves to be damaged. Ellis was very poorly and the doctors did not think he would survive. But he did.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300" dirty="0">
                <a:solidFill>
                  <a:srgbClr val="201F1E"/>
                </a:solidFill>
                <a:effectLst/>
                <a:latin typeface="Helvetica Neue"/>
                <a:ea typeface="Times New Roman" panose="02020603050405020304" pitchFamily="18" charset="0"/>
                <a:cs typeface="Segoe UI" panose="020B0502040204020203" pitchFamily="34" charset="0"/>
              </a:rPr>
              <a:t>It was then that my ex-partner was arrested and charged for shaking Ellis, as he had stopped breathing in his care. He went to prison.</a:t>
            </a:r>
            <a:r>
              <a:rPr lang="en-GB" sz="1300" dirty="0">
                <a:latin typeface="Calibri" panose="020F0502020204030204" pitchFamily="34" charset="0"/>
                <a:ea typeface="Times New Roman" panose="02020603050405020304" pitchFamily="18" charset="0"/>
                <a:cs typeface="Times New Roman" panose="02020603050405020304" pitchFamily="18" charset="0"/>
              </a:rPr>
              <a:t> </a:t>
            </a:r>
            <a:r>
              <a:rPr lang="en-GB" sz="1300" dirty="0">
                <a:solidFill>
                  <a:srgbClr val="201F1E"/>
                </a:solidFill>
                <a:effectLst/>
                <a:latin typeface="Helvetica Neue"/>
                <a:ea typeface="Times New Roman" panose="02020603050405020304" pitchFamily="18" charset="0"/>
                <a:cs typeface="Segoe UI" panose="020B0502040204020203" pitchFamily="34" charset="0"/>
              </a:rPr>
              <a:t>Ellis came home as a different baby. He no longer </a:t>
            </a:r>
            <a:r>
              <a:rPr lang="en-GB" sz="1300" dirty="0" err="1">
                <a:solidFill>
                  <a:srgbClr val="201F1E"/>
                </a:solidFill>
                <a:effectLst/>
                <a:latin typeface="Helvetica Neue"/>
                <a:ea typeface="Times New Roman" panose="02020603050405020304" pitchFamily="18" charset="0"/>
                <a:cs typeface="Segoe UI" panose="020B0502040204020203" pitchFamily="34" charset="0"/>
              </a:rPr>
              <a:t>coo’d</a:t>
            </a:r>
            <a:r>
              <a:rPr lang="en-GB" sz="1300" dirty="0">
                <a:solidFill>
                  <a:srgbClr val="201F1E"/>
                </a:solidFill>
                <a:effectLst/>
                <a:latin typeface="Helvetica Neue"/>
                <a:ea typeface="Times New Roman" panose="02020603050405020304" pitchFamily="18" charset="0"/>
                <a:cs typeface="Segoe UI" panose="020B0502040204020203" pitchFamily="34" charset="0"/>
              </a:rPr>
              <a:t> when I walked into a room or when I picked him up. He didn’t reach for things or play. Ellis didn’t move or make happy sounds.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300" dirty="0">
                <a:solidFill>
                  <a:srgbClr val="201F1E"/>
                </a:solidFill>
                <a:effectLst/>
                <a:latin typeface="Helvetica Neue"/>
                <a:ea typeface="Times New Roman" panose="02020603050405020304" pitchFamily="18" charset="0"/>
                <a:cs typeface="Segoe UI" panose="020B0502040204020203" pitchFamily="34" charset="0"/>
              </a:rPr>
              <a:t>As Ellis got older it became more obvious, what the damage had done to his brain. He didn’t learn to roll, or hold anything. He also didn’t start crawling or sitting himself up or standing and walk. He never spoke, not even basic words, I was never called mum.</a:t>
            </a:r>
            <a:r>
              <a:rPr lang="en-GB" sz="1300" dirty="0">
                <a:latin typeface="Calibri" panose="020F0502020204030204" pitchFamily="34" charset="0"/>
                <a:ea typeface="Times New Roman" panose="02020603050405020304" pitchFamily="18" charset="0"/>
                <a:cs typeface="Times New Roman" panose="02020603050405020304" pitchFamily="18" charset="0"/>
              </a:rPr>
              <a:t> </a:t>
            </a:r>
            <a:r>
              <a:rPr lang="en-GB" sz="1300" dirty="0">
                <a:solidFill>
                  <a:srgbClr val="201F1E"/>
                </a:solidFill>
                <a:effectLst/>
                <a:latin typeface="Helvetica Neue"/>
                <a:ea typeface="Times New Roman" panose="02020603050405020304" pitchFamily="18" charset="0"/>
                <a:cs typeface="Segoe UI" panose="020B0502040204020203" pitchFamily="34" charset="0"/>
              </a:rPr>
              <a:t>Instead, Ellis was in hospital more than he was at home</a:t>
            </a:r>
            <a:r>
              <a:rPr lang="en-GB" sz="1300" dirty="0">
                <a:solidFill>
                  <a:srgbClr val="201F1E"/>
                </a:solidFill>
                <a:latin typeface="Helvetica Neue"/>
                <a:ea typeface="Times New Roman" panose="02020603050405020304" pitchFamily="18" charset="0"/>
                <a:cs typeface="Segoe UI" panose="020B0502040204020203" pitchFamily="34" charset="0"/>
              </a:rPr>
              <a:t>, due to him being poorly or needing operations</a:t>
            </a:r>
            <a:r>
              <a:rPr lang="en-GB" sz="1300" dirty="0">
                <a:solidFill>
                  <a:srgbClr val="201F1E"/>
                </a:solidFill>
                <a:effectLst/>
                <a:latin typeface="Helvetica Neue"/>
                <a:ea typeface="Times New Roman" panose="02020603050405020304" pitchFamily="18" charset="0"/>
                <a:cs typeface="Segoe UI" panose="020B0502040204020203" pitchFamily="34" charset="0"/>
              </a:rPr>
              <a:t>. His longest time in hospital was 17 weeks, mainly due to chest infections as he had a low immune system. He was in intensive care 5 times on a life support machine. I worried about him everyday of his life.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300" dirty="0">
                <a:solidFill>
                  <a:srgbClr val="201F1E"/>
                </a:solidFill>
                <a:effectLst/>
                <a:latin typeface="Helvetica Neue"/>
                <a:ea typeface="Times New Roman" panose="02020603050405020304" pitchFamily="18" charset="0"/>
                <a:cs typeface="Segoe UI" panose="020B0502040204020203" pitchFamily="34" charset="0"/>
              </a:rPr>
              <a:t>As Ellis got older it became more difficult look after Ellis. We had a hoist to get him in and out of bed, in and out of his special adapted wheel chair and in and out of the bath. Ellis could do nothing for himself. He couldn't move, talk, feed himself or even see. I had to do everything for him. He lost his right to chose, make friends or have a personality.</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300" dirty="0">
                <a:solidFill>
                  <a:srgbClr val="201F1E"/>
                </a:solidFill>
                <a:effectLst/>
                <a:latin typeface="Helvetica Neue"/>
                <a:ea typeface="Times New Roman" panose="02020603050405020304" pitchFamily="18" charset="0"/>
                <a:cs typeface="Segoe UI" panose="020B0502040204020203" pitchFamily="34" charset="0"/>
              </a:rPr>
              <a:t>Elis kept being poorly, and was rushed to hospital more frequently with chest infections.</a:t>
            </a:r>
            <a:r>
              <a:rPr lang="en-GB" sz="1300" dirty="0">
                <a:latin typeface="Calibri" panose="020F0502020204030204" pitchFamily="34" charset="0"/>
                <a:ea typeface="Times New Roman" panose="02020603050405020304" pitchFamily="18" charset="0"/>
                <a:cs typeface="Times New Roman" panose="02020603050405020304" pitchFamily="18" charset="0"/>
              </a:rPr>
              <a:t> </a:t>
            </a:r>
            <a:r>
              <a:rPr lang="en-GB" sz="1300" dirty="0">
                <a:solidFill>
                  <a:srgbClr val="201F1E"/>
                </a:solidFill>
                <a:effectLst/>
                <a:latin typeface="Helvetica Neue"/>
                <a:ea typeface="Times New Roman" panose="02020603050405020304" pitchFamily="18" charset="0"/>
                <a:cs typeface="Segoe UI" panose="020B0502040204020203" pitchFamily="34" charset="0"/>
              </a:rPr>
              <a:t>His doctor told me that Ellis was reaching his end of life.</a:t>
            </a:r>
            <a:r>
              <a:rPr lang="en-GB" sz="1300" dirty="0">
                <a:latin typeface="Calibri" panose="020F0502020204030204" pitchFamily="34" charset="0"/>
                <a:ea typeface="Times New Roman" panose="02020603050405020304" pitchFamily="18" charset="0"/>
                <a:cs typeface="Times New Roman" panose="02020603050405020304" pitchFamily="18" charset="0"/>
              </a:rPr>
              <a:t> </a:t>
            </a:r>
            <a:r>
              <a:rPr lang="en-GB" sz="1300" dirty="0">
                <a:solidFill>
                  <a:srgbClr val="201F1E"/>
                </a:solidFill>
                <a:effectLst/>
                <a:latin typeface="Helvetica Neue"/>
                <a:ea typeface="Times New Roman" panose="02020603050405020304" pitchFamily="18" charset="0"/>
                <a:cs typeface="Segoe UI" panose="020B0502040204020203" pitchFamily="34" charset="0"/>
              </a:rPr>
              <a:t>We looked after him at home and had palliative nurses come and help us.</a:t>
            </a:r>
            <a:r>
              <a:rPr lang="en-GB" sz="1300" dirty="0">
                <a:latin typeface="Calibri" panose="020F0502020204030204" pitchFamily="34" charset="0"/>
                <a:ea typeface="Times New Roman" panose="02020603050405020304" pitchFamily="18" charset="0"/>
                <a:cs typeface="Times New Roman" panose="02020603050405020304" pitchFamily="18" charset="0"/>
              </a:rPr>
              <a:t> </a:t>
            </a:r>
            <a:r>
              <a:rPr lang="en-GB" sz="1300" dirty="0">
                <a:solidFill>
                  <a:srgbClr val="201F1E"/>
                </a:solidFill>
                <a:effectLst/>
                <a:latin typeface="Helvetica Neue"/>
                <a:ea typeface="Times New Roman" panose="02020603050405020304" pitchFamily="18" charset="0"/>
                <a:cs typeface="Segoe UI" panose="020B0502040204020203" pitchFamily="34" charset="0"/>
              </a:rPr>
              <a:t>Ellis passed away age 14 as I held his hand at a children’s hospice. His weak immune system was as a direct result of the catastrophic injuries Elis sustained.</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300" dirty="0">
                <a:solidFill>
                  <a:srgbClr val="201F1E"/>
                </a:solidFill>
                <a:effectLst/>
                <a:latin typeface="Helvetica Neue"/>
                <a:ea typeface="Times New Roman" panose="02020603050405020304" pitchFamily="18" charset="0"/>
                <a:cs typeface="Segoe UI" panose="020B0502040204020203" pitchFamily="34" charset="0"/>
              </a:rPr>
              <a:t>Ellis would have been 27 now. May have got a job and had children of its own.</a:t>
            </a:r>
            <a:r>
              <a:rPr lang="en-GB" sz="1300" dirty="0">
                <a:latin typeface="Calibri" panose="020F0502020204030204" pitchFamily="34" charset="0"/>
                <a:ea typeface="Times New Roman" panose="02020603050405020304" pitchFamily="18" charset="0"/>
                <a:cs typeface="Times New Roman" panose="02020603050405020304" pitchFamily="18" charset="0"/>
              </a:rPr>
              <a:t> </a:t>
            </a:r>
            <a:r>
              <a:rPr lang="en-GB" sz="1300" dirty="0">
                <a:solidFill>
                  <a:srgbClr val="201F1E"/>
                </a:solidFill>
                <a:effectLst/>
                <a:latin typeface="Helvetica Neue"/>
                <a:ea typeface="Times New Roman" panose="02020603050405020304" pitchFamily="18" charset="0"/>
                <a:cs typeface="Segoe UI" panose="020B0502040204020203" pitchFamily="34" charset="0"/>
              </a:rPr>
              <a:t>One moment of anger took Ellis life away from him. I will always be affected by the loss of what should have been, the 14 years of trauma he went through. His younger brother will never have that brother to look up to. Our loss will be felt forever.</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300" dirty="0">
                <a:solidFill>
                  <a:srgbClr val="201F1E"/>
                </a:solidFill>
                <a:effectLst/>
                <a:latin typeface="Helvetica Neue"/>
                <a:ea typeface="Times New Roman" panose="02020603050405020304" pitchFamily="18" charset="0"/>
                <a:cs typeface="Segoe UI" panose="020B0502040204020203" pitchFamily="34" charset="0"/>
              </a:rPr>
              <a:t>It’s vital to understand ICON and that future parents, babysitters, sibling etc. are all educated to truly know the severe consequences of shaking a baby.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286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871F-A9C9-4FB8-8B48-F88D9FBC6570}"/>
              </a:ext>
            </a:extLst>
          </p:cNvPr>
          <p:cNvSpPr>
            <a:spLocks noGrp="1"/>
          </p:cNvSpPr>
          <p:nvPr>
            <p:ph type="title"/>
          </p:nvPr>
        </p:nvSpPr>
        <p:spPr>
          <a:xfrm>
            <a:off x="838200" y="365126"/>
            <a:ext cx="10515600" cy="829932"/>
          </a:xfrm>
          <a:ln w="38100">
            <a:solidFill>
              <a:srgbClr val="002060"/>
            </a:solidFill>
          </a:ln>
        </p:spPr>
        <p:txBody>
          <a:bodyPr/>
          <a:lstStyle/>
          <a:p>
            <a:pPr algn="ctr"/>
            <a:r>
              <a:rPr lang="en-GB" dirty="0">
                <a:solidFill>
                  <a:srgbClr val="002060"/>
                </a:solidFill>
              </a:rPr>
              <a:t>Coping with babies crying </a:t>
            </a:r>
          </a:p>
        </p:txBody>
      </p:sp>
      <p:sp>
        <p:nvSpPr>
          <p:cNvPr id="3" name="Content Placeholder 2">
            <a:extLst>
              <a:ext uri="{FF2B5EF4-FFF2-40B4-BE49-F238E27FC236}">
                <a16:creationId xmlns:a16="http://schemas.microsoft.com/office/drawing/2014/main" id="{9E75A8C6-BDBC-467D-A9AD-8A5A608ECB4E}"/>
              </a:ext>
            </a:extLst>
          </p:cNvPr>
          <p:cNvSpPr>
            <a:spLocks noGrp="1"/>
          </p:cNvSpPr>
          <p:nvPr>
            <p:ph idx="1"/>
          </p:nvPr>
        </p:nvSpPr>
        <p:spPr>
          <a:xfrm>
            <a:off x="838200" y="1318631"/>
            <a:ext cx="10515600" cy="4178043"/>
          </a:xfrm>
          <a:ln>
            <a:solidFill>
              <a:srgbClr val="002060"/>
            </a:solidFill>
          </a:ln>
        </p:spPr>
        <p:txBody>
          <a:bodyPr>
            <a:normAutofit fontScale="92500" lnSpcReduction="10000"/>
          </a:bodyPr>
          <a:lstStyle/>
          <a:p>
            <a:r>
              <a:rPr lang="en-GB" sz="3600" dirty="0"/>
              <a:t>Remember crying is normal in babies </a:t>
            </a:r>
          </a:p>
          <a:p>
            <a:r>
              <a:rPr lang="en-GB" sz="3600" dirty="0"/>
              <a:t>Think about whether they are; hungry, need their nappy changed, tired </a:t>
            </a:r>
          </a:p>
          <a:p>
            <a:r>
              <a:rPr lang="en-GB" sz="3600" dirty="0"/>
              <a:t>Sing to the baby</a:t>
            </a:r>
          </a:p>
          <a:p>
            <a:r>
              <a:rPr lang="en-GB" sz="3600" dirty="0"/>
              <a:t>Give the baby skin to skin contact (cuddle) </a:t>
            </a:r>
          </a:p>
          <a:p>
            <a:r>
              <a:rPr lang="en-GB" sz="3600" dirty="0"/>
              <a:t>If possible, try going for a walk </a:t>
            </a:r>
          </a:p>
          <a:p>
            <a:r>
              <a:rPr lang="en-GB" sz="3600" dirty="0"/>
              <a:t>If the baby is in a safe place, it is okay to walk away and calm down </a:t>
            </a:r>
          </a:p>
        </p:txBody>
      </p:sp>
      <p:pic>
        <p:nvPicPr>
          <p:cNvPr id="6" name="Picture 3">
            <a:extLst>
              <a:ext uri="{FF2B5EF4-FFF2-40B4-BE49-F238E27FC236}">
                <a16:creationId xmlns:a16="http://schemas.microsoft.com/office/drawing/2014/main" id="{CD9CCBAE-7C57-F699-A53E-C2F8865328B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00315" y="5816689"/>
            <a:ext cx="1513457" cy="978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7286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11E9F-1DB4-5FED-C502-B0DC90356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95CE7-E3FC-CFFB-11D4-39C809E07EE6}"/>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en-GB" dirty="0"/>
              <a:t>Plenary: When can new parents access / ask for support </a:t>
            </a:r>
          </a:p>
        </p:txBody>
      </p:sp>
      <p:sp>
        <p:nvSpPr>
          <p:cNvPr id="4" name="Oval 3">
            <a:extLst>
              <a:ext uri="{FF2B5EF4-FFF2-40B4-BE49-F238E27FC236}">
                <a16:creationId xmlns:a16="http://schemas.microsoft.com/office/drawing/2014/main" id="{0814A81E-2519-526C-6651-DB02D383A0BA}"/>
              </a:ext>
            </a:extLst>
          </p:cNvPr>
          <p:cNvSpPr/>
          <p:nvPr/>
        </p:nvSpPr>
        <p:spPr>
          <a:xfrm>
            <a:off x="4626321" y="3429000"/>
            <a:ext cx="2939358" cy="200307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a:t>Supporting new parents and siblings </a:t>
            </a:r>
          </a:p>
        </p:txBody>
      </p:sp>
      <p:cxnSp>
        <p:nvCxnSpPr>
          <p:cNvPr id="6" name="Straight Arrow Connector 5">
            <a:extLst>
              <a:ext uri="{FF2B5EF4-FFF2-40B4-BE49-F238E27FC236}">
                <a16:creationId xmlns:a16="http://schemas.microsoft.com/office/drawing/2014/main" id="{AE659282-5D4B-178B-3BBF-51030CFA982F}"/>
              </a:ext>
            </a:extLst>
          </p:cNvPr>
          <p:cNvCxnSpPr>
            <a:stCxn id="4" idx="7"/>
          </p:cNvCxnSpPr>
          <p:nvPr/>
        </p:nvCxnSpPr>
        <p:spPr>
          <a:xfrm flipV="1">
            <a:off x="7135220" y="3429000"/>
            <a:ext cx="1510839" cy="293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274F50-1192-54DC-8C0B-3D23DABBE9CF}"/>
              </a:ext>
            </a:extLst>
          </p:cNvPr>
          <p:cNvSpPr txBox="1"/>
          <p:nvPr/>
        </p:nvSpPr>
        <p:spPr>
          <a:xfrm>
            <a:off x="4203559" y="2461395"/>
            <a:ext cx="367769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Ask their midwife or doctor </a:t>
            </a:r>
          </a:p>
        </p:txBody>
      </p:sp>
      <p:cxnSp>
        <p:nvCxnSpPr>
          <p:cNvPr id="9" name="Straight Arrow Connector 8">
            <a:extLst>
              <a:ext uri="{FF2B5EF4-FFF2-40B4-BE49-F238E27FC236}">
                <a16:creationId xmlns:a16="http://schemas.microsoft.com/office/drawing/2014/main" id="{20628CFD-8D81-9BCC-BB08-83E7BCF87546}"/>
              </a:ext>
            </a:extLst>
          </p:cNvPr>
          <p:cNvCxnSpPr>
            <a:cxnSpLocks/>
          </p:cNvCxnSpPr>
          <p:nvPr/>
        </p:nvCxnSpPr>
        <p:spPr>
          <a:xfrm flipV="1">
            <a:off x="5947497" y="3087232"/>
            <a:ext cx="0" cy="61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C5898CB0-4143-C6B3-1F67-E20E9BA5957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9271" y="5826848"/>
            <a:ext cx="1513457" cy="978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a:extLst>
              <a:ext uri="{FF2B5EF4-FFF2-40B4-BE49-F238E27FC236}">
                <a16:creationId xmlns:a16="http://schemas.microsoft.com/office/drawing/2014/main" id="{322E82DB-4A5D-6BAE-84AA-353B20183BD1}"/>
              </a:ext>
            </a:extLst>
          </p:cNvPr>
          <p:cNvSpPr txBox="1"/>
          <p:nvPr/>
        </p:nvSpPr>
        <p:spPr>
          <a:xfrm>
            <a:off x="8804313" y="3093998"/>
            <a:ext cx="3073848"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2400" dirty="0">
                <a:solidFill>
                  <a:schemeClr val="tx1"/>
                </a:solidFill>
              </a:rPr>
              <a:t>Ask their health visitor</a:t>
            </a:r>
            <a:r>
              <a:rPr lang="en-GB" sz="2400" dirty="0">
                <a:solidFill>
                  <a:srgbClr val="FF0000"/>
                </a:solidFill>
              </a:rPr>
              <a:t> </a:t>
            </a:r>
          </a:p>
        </p:txBody>
      </p:sp>
    </p:spTree>
    <p:extLst>
      <p:ext uri="{BB962C8B-B14F-4D97-AF65-F5344CB8AC3E}">
        <p14:creationId xmlns:p14="http://schemas.microsoft.com/office/powerpoint/2010/main" val="257230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916426B-D23C-445C-AF8B-3CD9545DDF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2467" y="911241"/>
            <a:ext cx="6527272" cy="428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0366CE60-411C-41D1-871C-A140428C66E7}"/>
              </a:ext>
            </a:extLst>
          </p:cNvPr>
          <p:cNvPicPr>
            <a:picLocks noChangeAspect="1"/>
          </p:cNvPicPr>
          <p:nvPr/>
        </p:nvPicPr>
        <p:blipFill>
          <a:blip r:embed="rId3"/>
          <a:stretch>
            <a:fillRect/>
          </a:stretch>
        </p:blipFill>
        <p:spPr>
          <a:xfrm>
            <a:off x="7104193" y="454057"/>
            <a:ext cx="4950287" cy="2600467"/>
          </a:xfrm>
          <a:prstGeom prst="rect">
            <a:avLst/>
          </a:prstGeom>
        </p:spPr>
      </p:pic>
      <p:pic>
        <p:nvPicPr>
          <p:cNvPr id="6" name="Picture 5">
            <a:extLst>
              <a:ext uri="{FF2B5EF4-FFF2-40B4-BE49-F238E27FC236}">
                <a16:creationId xmlns:a16="http://schemas.microsoft.com/office/drawing/2014/main" id="{3AE0DDCA-88F1-44CE-A062-0D73A8A88D46}"/>
              </a:ext>
            </a:extLst>
          </p:cNvPr>
          <p:cNvPicPr>
            <a:picLocks noChangeAspect="1"/>
          </p:cNvPicPr>
          <p:nvPr/>
        </p:nvPicPr>
        <p:blipFill>
          <a:blip r:embed="rId4"/>
          <a:stretch>
            <a:fillRect/>
          </a:stretch>
        </p:blipFill>
        <p:spPr>
          <a:xfrm>
            <a:off x="8023556" y="2944361"/>
            <a:ext cx="3111563" cy="2395904"/>
          </a:xfrm>
          <a:prstGeom prst="rect">
            <a:avLst/>
          </a:prstGeom>
        </p:spPr>
      </p:pic>
      <p:pic>
        <p:nvPicPr>
          <p:cNvPr id="8" name="Picture 3">
            <a:extLst>
              <a:ext uri="{FF2B5EF4-FFF2-40B4-BE49-F238E27FC236}">
                <a16:creationId xmlns:a16="http://schemas.microsoft.com/office/drawing/2014/main" id="{A1A7AA4F-2DC4-5FC3-98F8-835705EF23F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9271" y="5879850"/>
            <a:ext cx="1513457" cy="978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8711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B30DF8-E34C-D676-08C8-315CAAC7DDDE}"/>
              </a:ext>
            </a:extLst>
          </p:cNvPr>
          <p:cNvSpPr>
            <a:spLocks noGrp="1"/>
          </p:cNvSpPr>
          <p:nvPr>
            <p:ph idx="1"/>
          </p:nvPr>
        </p:nvSpPr>
        <p:spPr>
          <a:xfrm>
            <a:off x="322056" y="781075"/>
            <a:ext cx="5017215" cy="3720282"/>
          </a:xfrm>
        </p:spPr>
        <p:txBody>
          <a:bodyPr>
            <a:normAutofit fontScale="92500" lnSpcReduction="10000"/>
          </a:bodyPr>
          <a:lstStyle/>
          <a:p>
            <a:pPr>
              <a:lnSpc>
                <a:spcPct val="107000"/>
              </a:lnSpc>
              <a:spcAft>
                <a:spcPts val="800"/>
              </a:spcAft>
            </a:pPr>
            <a:r>
              <a:rPr lang="en-GB" sz="2200" b="1" dirty="0">
                <a:effectLst/>
                <a:ea typeface="Calibri" panose="020F0502020204030204" pitchFamily="34" charset="0"/>
                <a:cs typeface="Times New Roman" panose="02020603050405020304" pitchFamily="18" charset="0"/>
              </a:rPr>
              <a:t>Core message </a:t>
            </a:r>
            <a:endParaRPr lang="en-GB" sz="22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900" dirty="0">
                <a:effectLst/>
                <a:ea typeface="Calibri" panose="020F0502020204030204" pitchFamily="34" charset="0"/>
                <a:cs typeface="Times New Roman" panose="02020603050405020304" pitchFamily="18" charset="0"/>
              </a:rPr>
              <a:t>ICON is a programme designed to reduce the incidence of abusive head trauma in babies and toddlers. Research suggests that some lose control when a baby’s cry becomes too much. Some go on to shake a baby with devastating consequences.</a:t>
            </a:r>
          </a:p>
          <a:p>
            <a:pPr>
              <a:lnSpc>
                <a:spcPct val="107000"/>
              </a:lnSpc>
              <a:spcAft>
                <a:spcPts val="800"/>
              </a:spcAft>
            </a:pPr>
            <a:r>
              <a:rPr lang="en-GB" sz="1900" dirty="0">
                <a:effectLst/>
                <a:ea typeface="Calibri" panose="020F0502020204030204" pitchFamily="34" charset="0"/>
                <a:cs typeface="Times New Roman" panose="02020603050405020304" pitchFamily="18" charset="0"/>
              </a:rPr>
              <a:t>The main aim of this lesson is to deliver the message that it is normal for babies to cry, support is out there, and that those looking after a baby should never shake them. </a:t>
            </a:r>
          </a:p>
          <a:p>
            <a:endParaRPr lang="en-GB" dirty="0"/>
          </a:p>
        </p:txBody>
      </p:sp>
      <p:sp>
        <p:nvSpPr>
          <p:cNvPr id="6" name="TextBox 5">
            <a:extLst>
              <a:ext uri="{FF2B5EF4-FFF2-40B4-BE49-F238E27FC236}">
                <a16:creationId xmlns:a16="http://schemas.microsoft.com/office/drawing/2014/main" id="{FBFA51E6-8E21-AEC4-3D41-B94D327E3971}"/>
              </a:ext>
            </a:extLst>
          </p:cNvPr>
          <p:cNvSpPr txBox="1"/>
          <p:nvPr/>
        </p:nvSpPr>
        <p:spPr>
          <a:xfrm>
            <a:off x="5619965" y="655619"/>
            <a:ext cx="5905072" cy="5128730"/>
          </a:xfrm>
          <a:prstGeom prst="rect">
            <a:avLst/>
          </a:prstGeom>
          <a:noFill/>
        </p:spPr>
        <p:txBody>
          <a:bodyPr wrap="square" rtlCol="0">
            <a:spAutoFit/>
          </a:bodyPr>
          <a:lstStyle/>
          <a:p>
            <a:pPr>
              <a:lnSpc>
                <a:spcPct val="107000"/>
              </a:lnSpc>
              <a:spcAft>
                <a:spcPts val="800"/>
              </a:spcAft>
            </a:pPr>
            <a:r>
              <a:rPr lang="en-GB" sz="2000" b="1" dirty="0">
                <a:effectLst/>
                <a:ea typeface="Calibri" panose="020F0502020204030204" pitchFamily="34" charset="0"/>
                <a:cs typeface="Times New Roman" panose="02020603050405020304" pitchFamily="18" charset="0"/>
              </a:rPr>
              <a:t>Signposting and Safeguarding </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900" dirty="0">
                <a:effectLst/>
                <a:ea typeface="Calibri" panose="020F0502020204030204" pitchFamily="34" charset="0"/>
                <a:cs typeface="Times New Roman" panose="02020603050405020304" pitchFamily="18" charset="0"/>
              </a:rPr>
              <a:t>Please follow your school’s safeguarding procedure if a child discloses an incident or worrying behaviour in relation to this lesson. Before delivering the lesson speak to your DSL and pastoral team to ensure that the lesson will not have an adverse impact on any child that has experienced previous trauma. </a:t>
            </a:r>
          </a:p>
          <a:p>
            <a:pPr>
              <a:lnSpc>
                <a:spcPct val="107000"/>
              </a:lnSpc>
              <a:spcAft>
                <a:spcPts val="800"/>
              </a:spcAft>
            </a:pPr>
            <a:r>
              <a:rPr lang="en-GB" sz="1900" dirty="0">
                <a:effectLst/>
                <a:ea typeface="Calibri" panose="020F0502020204030204" pitchFamily="34" charset="0"/>
                <a:cs typeface="Times New Roman" panose="02020603050405020304" pitchFamily="18" charset="0"/>
              </a:rPr>
              <a:t>Students can access support at home via Childline, </a:t>
            </a:r>
            <a:r>
              <a:rPr lang="en-GB" sz="1900" dirty="0">
                <a:solidFill>
                  <a:srgbClr val="0C3D52"/>
                </a:solidFill>
                <a:effectLst/>
                <a:ea typeface="Calibri" panose="020F0502020204030204" pitchFamily="34" charset="0"/>
                <a:cs typeface="Times New Roman" panose="02020603050405020304" pitchFamily="18" charset="0"/>
              </a:rPr>
              <a:t>0800 1111 </a:t>
            </a:r>
            <a:r>
              <a:rPr lang="en-GB" sz="1900" dirty="0">
                <a:solidFill>
                  <a:srgbClr val="000000"/>
                </a:solidFill>
                <a:effectLst/>
                <a:ea typeface="Calibri" panose="020F0502020204030204" pitchFamily="34" charset="0"/>
                <a:cs typeface="Times New Roman" panose="02020603050405020304" pitchFamily="18" charset="0"/>
              </a:rPr>
              <a:t>or via an online 1-2-1 counsellor chat:</a:t>
            </a:r>
            <a:r>
              <a:rPr lang="en-GB" sz="1900" dirty="0">
                <a:solidFill>
                  <a:srgbClr val="0C3D52"/>
                </a:solidFill>
                <a:effectLst/>
                <a:ea typeface="Calibri" panose="020F0502020204030204" pitchFamily="34" charset="0"/>
                <a:cs typeface="Times New Roman" panose="02020603050405020304" pitchFamily="18" charset="0"/>
              </a:rPr>
              <a:t> </a:t>
            </a:r>
            <a:r>
              <a:rPr lang="en-GB" sz="1900" u="sng" dirty="0">
                <a:solidFill>
                  <a:srgbClr val="0563C1"/>
                </a:solidFill>
                <a:effectLst/>
                <a:ea typeface="Calibri" panose="020F0502020204030204" pitchFamily="34" charset="0"/>
                <a:cs typeface="Times New Roman" panose="02020603050405020304" pitchFamily="18" charset="0"/>
                <a:hlinkClick r:id="rId2"/>
              </a:rPr>
              <a:t>https://</a:t>
            </a:r>
            <a:r>
              <a:rPr lang="en-GB" sz="1900" u="sng" dirty="0" err="1">
                <a:solidFill>
                  <a:srgbClr val="0563C1"/>
                </a:solidFill>
                <a:effectLst/>
                <a:ea typeface="Calibri" panose="020F0502020204030204" pitchFamily="34" charset="0"/>
                <a:cs typeface="Times New Roman" panose="02020603050405020304" pitchFamily="18" charset="0"/>
                <a:hlinkClick r:id="rId2"/>
              </a:rPr>
              <a:t>www.childline.org.uk</a:t>
            </a:r>
            <a:r>
              <a:rPr lang="en-GB" sz="1900" u="sng" dirty="0">
                <a:solidFill>
                  <a:srgbClr val="0563C1"/>
                </a:solidFill>
                <a:effectLst/>
                <a:ea typeface="Calibri" panose="020F0502020204030204" pitchFamily="34" charset="0"/>
                <a:cs typeface="Times New Roman" panose="02020603050405020304" pitchFamily="18" charset="0"/>
                <a:hlinkClick r:id="rId2"/>
              </a:rPr>
              <a:t>/get-support/1-2-1-counsellor-chat/</a:t>
            </a:r>
            <a:r>
              <a:rPr lang="en-GB" sz="1900" dirty="0">
                <a:solidFill>
                  <a:srgbClr val="0C3D52"/>
                </a:solidFill>
                <a:effectLst/>
                <a:ea typeface="Calibri" panose="020F0502020204030204" pitchFamily="34" charset="0"/>
                <a:cs typeface="Times New Roman" panose="02020603050405020304" pitchFamily="18" charset="0"/>
              </a:rPr>
              <a:t> </a:t>
            </a:r>
            <a:endParaRPr lang="en-GB" sz="19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900" dirty="0">
                <a:effectLst/>
                <a:ea typeface="Calibri" panose="020F0502020204030204" pitchFamily="34" charset="0"/>
                <a:cs typeface="Times New Roman" panose="02020603050405020304" pitchFamily="18" charset="0"/>
              </a:rPr>
              <a:t>Please visit </a:t>
            </a:r>
            <a:r>
              <a:rPr lang="en-GB" sz="1900" u="sng" dirty="0">
                <a:solidFill>
                  <a:srgbClr val="0563C1"/>
                </a:solidFill>
                <a:effectLst/>
                <a:ea typeface="Calibri" panose="020F0502020204030204" pitchFamily="34" charset="0"/>
                <a:cs typeface="Times New Roman" panose="02020603050405020304" pitchFamily="18" charset="0"/>
                <a:hlinkClick r:id="rId3"/>
              </a:rPr>
              <a:t>https://</a:t>
            </a:r>
            <a:r>
              <a:rPr lang="en-GB" sz="1900" u="sng" dirty="0" err="1">
                <a:solidFill>
                  <a:srgbClr val="0563C1"/>
                </a:solidFill>
                <a:effectLst/>
                <a:ea typeface="Calibri" panose="020F0502020204030204" pitchFamily="34" charset="0"/>
                <a:cs typeface="Times New Roman" panose="02020603050405020304" pitchFamily="18" charset="0"/>
                <a:hlinkClick r:id="rId3"/>
              </a:rPr>
              <a:t>iconcope.org</a:t>
            </a:r>
            <a:r>
              <a:rPr lang="en-GB" sz="1900" u="sng" dirty="0">
                <a:solidFill>
                  <a:srgbClr val="0563C1"/>
                </a:solidFill>
                <a:effectLst/>
                <a:ea typeface="Calibri" panose="020F0502020204030204" pitchFamily="34" charset="0"/>
                <a:cs typeface="Times New Roman" panose="02020603050405020304" pitchFamily="18" charset="0"/>
                <a:hlinkClick r:id="rId3"/>
              </a:rPr>
              <a:t>/</a:t>
            </a:r>
            <a:r>
              <a:rPr lang="en-GB" sz="1900" dirty="0">
                <a:effectLst/>
                <a:ea typeface="Calibri" panose="020F0502020204030204" pitchFamily="34" charset="0"/>
                <a:cs typeface="Times New Roman" panose="02020603050405020304" pitchFamily="18" charset="0"/>
              </a:rPr>
              <a:t> for extra information and signposting. NHS 111 can be used if someone is unsure on whether they or someone else needs medical intervention if a child is concerned about.</a:t>
            </a:r>
            <a:endParaRPr lang="en-GB" dirty="0"/>
          </a:p>
        </p:txBody>
      </p:sp>
      <p:sp>
        <p:nvSpPr>
          <p:cNvPr id="11" name="TextBox 10">
            <a:extLst>
              <a:ext uri="{FF2B5EF4-FFF2-40B4-BE49-F238E27FC236}">
                <a16:creationId xmlns:a16="http://schemas.microsoft.com/office/drawing/2014/main" id="{08C54C74-0666-9FA3-568B-4BDE177C783A}"/>
              </a:ext>
            </a:extLst>
          </p:cNvPr>
          <p:cNvSpPr txBox="1"/>
          <p:nvPr/>
        </p:nvSpPr>
        <p:spPr>
          <a:xfrm>
            <a:off x="554804" y="131954"/>
            <a:ext cx="11188558" cy="503215"/>
          </a:xfrm>
          <a:prstGeom prst="rect">
            <a:avLst/>
          </a:prstGeom>
          <a:solidFill>
            <a:schemeClr val="accent1"/>
          </a:solidFill>
        </p:spPr>
        <p:txBody>
          <a:bodyPr wrap="square">
            <a:spAutoFit/>
          </a:bodyPr>
          <a:lstStyle/>
          <a:p>
            <a:pPr marL="72000" algn="ctr">
              <a:lnSpc>
                <a:spcPct val="119000"/>
              </a:lnSpc>
              <a:spcBef>
                <a:spcPts val="1200"/>
              </a:spcBef>
              <a:spcAft>
                <a:spcPts val="1200"/>
              </a:spcAft>
            </a:pPr>
            <a:r>
              <a:rPr lang="en-GB" sz="24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Teacher Notes Suitable for delivery to KS4 – ‘Parenting and looking after babies – ICON’ </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3">
            <a:extLst>
              <a:ext uri="{FF2B5EF4-FFF2-40B4-BE49-F238E27FC236}">
                <a16:creationId xmlns:a16="http://schemas.microsoft.com/office/drawing/2014/main" id="{C17FAC29-43F9-543A-AE10-1B6C423CEDA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9271" y="5832099"/>
            <a:ext cx="1513457" cy="978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260DE0AD-3656-0610-CC44-E48ED5DB5450}"/>
              </a:ext>
            </a:extLst>
          </p:cNvPr>
          <p:cNvSpPr txBox="1"/>
          <p:nvPr/>
        </p:nvSpPr>
        <p:spPr>
          <a:xfrm>
            <a:off x="3698697" y="4294598"/>
            <a:ext cx="184731" cy="646331"/>
          </a:xfrm>
          <a:prstGeom prst="rect">
            <a:avLst/>
          </a:prstGeom>
          <a:noFill/>
        </p:spPr>
        <p:txBody>
          <a:bodyPr wrap="none" rtlCol="0">
            <a:spAutoFit/>
          </a:bodyPr>
          <a:lstStyle/>
          <a:p>
            <a:endParaRPr lang="en-GB" dirty="0"/>
          </a:p>
          <a:p>
            <a:endParaRPr lang="en-GB" dirty="0"/>
          </a:p>
        </p:txBody>
      </p:sp>
      <p:sp>
        <p:nvSpPr>
          <p:cNvPr id="5" name="TextBox 4">
            <a:extLst>
              <a:ext uri="{FF2B5EF4-FFF2-40B4-BE49-F238E27FC236}">
                <a16:creationId xmlns:a16="http://schemas.microsoft.com/office/drawing/2014/main" id="{D2D8AA93-8DFC-CBDB-7356-53F11C366642}"/>
              </a:ext>
            </a:extLst>
          </p:cNvPr>
          <p:cNvSpPr txBox="1"/>
          <p:nvPr/>
        </p:nvSpPr>
        <p:spPr>
          <a:xfrm>
            <a:off x="482885" y="4501357"/>
            <a:ext cx="3048783" cy="384721"/>
          </a:xfrm>
          <a:prstGeom prst="rect">
            <a:avLst/>
          </a:prstGeom>
          <a:noFill/>
        </p:spPr>
        <p:txBody>
          <a:bodyPr wrap="none" rtlCol="0">
            <a:spAutoFit/>
          </a:bodyPr>
          <a:lstStyle/>
          <a:p>
            <a:r>
              <a:rPr lang="en-GB" sz="1900" b="1" dirty="0"/>
              <a:t> Links to further information</a:t>
            </a:r>
          </a:p>
        </p:txBody>
      </p:sp>
      <p:sp>
        <p:nvSpPr>
          <p:cNvPr id="7" name="TextBox 6">
            <a:extLst>
              <a:ext uri="{FF2B5EF4-FFF2-40B4-BE49-F238E27FC236}">
                <a16:creationId xmlns:a16="http://schemas.microsoft.com/office/drawing/2014/main" id="{945FD414-6ED6-E490-92CA-EF9B808DBC64}"/>
              </a:ext>
            </a:extLst>
          </p:cNvPr>
          <p:cNvSpPr txBox="1"/>
          <p:nvPr/>
        </p:nvSpPr>
        <p:spPr>
          <a:xfrm>
            <a:off x="482885" y="4843846"/>
            <a:ext cx="4897644" cy="1754326"/>
          </a:xfrm>
          <a:prstGeom prst="rect">
            <a:avLst/>
          </a:prstGeom>
          <a:noFill/>
        </p:spPr>
        <p:txBody>
          <a:bodyPr wrap="square" rtlCol="0">
            <a:spAutoFit/>
          </a:bodyPr>
          <a:lstStyle/>
          <a:p>
            <a:r>
              <a:rPr lang="en-GB" dirty="0">
                <a:hlinkClick r:id="rId5"/>
              </a:rPr>
              <a:t>Swaddling your baby and using slings - The Lullaby Trust</a:t>
            </a:r>
            <a:endParaRPr lang="en-GB" dirty="0"/>
          </a:p>
          <a:p>
            <a:r>
              <a:rPr lang="en-GB" dirty="0">
                <a:hlinkClick r:id="rId6"/>
              </a:rPr>
              <a:t>How to reduce the risk of SIDS for your baby - The Lullaby Trust</a:t>
            </a:r>
            <a:endParaRPr lang="en-GB" dirty="0"/>
          </a:p>
          <a:p>
            <a:r>
              <a:rPr lang="en-GB" dirty="0">
                <a:hlinkClick r:id="rId7"/>
              </a:rPr>
              <a:t>Support For Crying And Sleepless Babies | Cry-sis</a:t>
            </a:r>
            <a:endParaRPr lang="en-GB" dirty="0"/>
          </a:p>
          <a:p>
            <a:r>
              <a:rPr lang="en-GB" dirty="0">
                <a:hlinkClick r:id="rId8"/>
              </a:rPr>
              <a:t>Soothing a crying baby - NHS (www.nhs.uk)</a:t>
            </a:r>
            <a:endParaRPr lang="en-GB" dirty="0"/>
          </a:p>
        </p:txBody>
      </p:sp>
    </p:spTree>
    <p:extLst>
      <p:ext uri="{BB962C8B-B14F-4D97-AF65-F5344CB8AC3E}">
        <p14:creationId xmlns:p14="http://schemas.microsoft.com/office/powerpoint/2010/main" val="312963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31F951F-93D1-5D2E-748B-97E460C055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5DF6B3C-740D-4135-9EA4-E096321C10AA}"/>
              </a:ext>
            </a:extLst>
          </p:cNvPr>
          <p:cNvSpPr txBox="1"/>
          <p:nvPr/>
        </p:nvSpPr>
        <p:spPr>
          <a:xfrm>
            <a:off x="1621638" y="4928609"/>
            <a:ext cx="10037851" cy="723275"/>
          </a:xfrm>
          <a:prstGeom prst="rect">
            <a:avLst/>
          </a:prstGeom>
          <a:noFill/>
        </p:spPr>
        <p:txBody>
          <a:bodyPr wrap="square" rtlCol="0">
            <a:spAutoFit/>
          </a:bodyPr>
          <a:lstStyle/>
          <a:p>
            <a:pPr algn="ctr">
              <a:spcAft>
                <a:spcPts val="600"/>
              </a:spcAft>
            </a:pPr>
            <a:endParaRPr lang="en-GB"/>
          </a:p>
          <a:p>
            <a:pPr algn="ctr">
              <a:spcAft>
                <a:spcPts val="600"/>
              </a:spcAft>
            </a:pPr>
            <a:endParaRPr lang="en-GB"/>
          </a:p>
        </p:txBody>
      </p:sp>
    </p:spTree>
    <p:extLst>
      <p:ext uri="{BB962C8B-B14F-4D97-AF65-F5344CB8AC3E}">
        <p14:creationId xmlns:p14="http://schemas.microsoft.com/office/powerpoint/2010/main" val="408130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up of a baby's head&#10;&#10;Description automatically generated">
            <a:extLst>
              <a:ext uri="{FF2B5EF4-FFF2-40B4-BE49-F238E27FC236}">
                <a16:creationId xmlns:a16="http://schemas.microsoft.com/office/drawing/2014/main" id="{EA324D2F-B841-B287-ADA0-1392C2A8C8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901"/>
          <a:stretch/>
        </p:blipFill>
        <p:spPr>
          <a:xfrm>
            <a:off x="20" y="10"/>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6" name="TextBox 5">
            <a:extLst>
              <a:ext uri="{FF2B5EF4-FFF2-40B4-BE49-F238E27FC236}">
                <a16:creationId xmlns:a16="http://schemas.microsoft.com/office/drawing/2014/main" id="{E5DF6B3C-740D-4135-9EA4-E096321C10AA}"/>
              </a:ext>
            </a:extLst>
          </p:cNvPr>
          <p:cNvSpPr txBox="1"/>
          <p:nvPr/>
        </p:nvSpPr>
        <p:spPr>
          <a:xfrm>
            <a:off x="1621638" y="4928609"/>
            <a:ext cx="10037851" cy="723275"/>
          </a:xfrm>
          <a:prstGeom prst="rect">
            <a:avLst/>
          </a:prstGeom>
          <a:noFill/>
        </p:spPr>
        <p:txBody>
          <a:bodyPr wrap="square" rtlCol="0">
            <a:spAutoFit/>
          </a:bodyPr>
          <a:lstStyle/>
          <a:p>
            <a:pPr algn="ctr">
              <a:spcAft>
                <a:spcPts val="600"/>
              </a:spcAft>
            </a:pPr>
            <a:endParaRPr lang="en-GB"/>
          </a:p>
          <a:p>
            <a:pPr algn="ctr">
              <a:spcAft>
                <a:spcPts val="600"/>
              </a:spcAft>
            </a:pPr>
            <a:endParaRPr lang="en-GB"/>
          </a:p>
        </p:txBody>
      </p:sp>
    </p:spTree>
    <p:extLst>
      <p:ext uri="{BB962C8B-B14F-4D97-AF65-F5344CB8AC3E}">
        <p14:creationId xmlns:p14="http://schemas.microsoft.com/office/powerpoint/2010/main" val="147010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4485-A222-4E38-94A4-712BB3ED6AA7}"/>
              </a:ext>
            </a:extLst>
          </p:cNvPr>
          <p:cNvSpPr>
            <a:spLocks noGrp="1"/>
          </p:cNvSpPr>
          <p:nvPr>
            <p:ph type="ctrTitle"/>
          </p:nvPr>
        </p:nvSpPr>
        <p:spPr>
          <a:xfrm>
            <a:off x="161026" y="169144"/>
            <a:ext cx="5342627" cy="978169"/>
          </a:xfrm>
          <a:noFill/>
          <a:ln w="38100">
            <a:solidFill>
              <a:srgbClr val="002060"/>
            </a:solidFill>
          </a:ln>
        </p:spPr>
        <p:txBody>
          <a:bodyPr>
            <a:normAutofit/>
          </a:bodyPr>
          <a:lstStyle/>
          <a:p>
            <a:r>
              <a:rPr lang="en-GB" sz="3200" dirty="0">
                <a:solidFill>
                  <a:srgbClr val="002060"/>
                </a:solidFill>
              </a:rPr>
              <a:t>Parenting &amp; Looking after babies - ICON</a:t>
            </a:r>
          </a:p>
        </p:txBody>
      </p:sp>
      <p:sp>
        <p:nvSpPr>
          <p:cNvPr id="3" name="Subtitle 2">
            <a:extLst>
              <a:ext uri="{FF2B5EF4-FFF2-40B4-BE49-F238E27FC236}">
                <a16:creationId xmlns:a16="http://schemas.microsoft.com/office/drawing/2014/main" id="{CF39FFCE-C7D7-4449-8307-550F47775945}"/>
              </a:ext>
            </a:extLst>
          </p:cNvPr>
          <p:cNvSpPr>
            <a:spLocks noGrp="1"/>
          </p:cNvSpPr>
          <p:nvPr>
            <p:ph type="subTitle" idx="1"/>
          </p:nvPr>
        </p:nvSpPr>
        <p:spPr>
          <a:xfrm>
            <a:off x="1524000" y="1214778"/>
            <a:ext cx="9144000" cy="978169"/>
          </a:xfrm>
        </p:spPr>
        <p:style>
          <a:lnRef idx="1">
            <a:schemeClr val="accent6"/>
          </a:lnRef>
          <a:fillRef idx="2">
            <a:schemeClr val="accent6"/>
          </a:fillRef>
          <a:effectRef idx="1">
            <a:schemeClr val="accent6"/>
          </a:effectRef>
          <a:fontRef idx="minor">
            <a:schemeClr val="dk1"/>
          </a:fontRef>
        </p:style>
        <p:txBody>
          <a:bodyPr>
            <a:normAutofit/>
          </a:bodyPr>
          <a:lstStyle/>
          <a:p>
            <a:r>
              <a:rPr lang="en-GB" sz="3200" dirty="0"/>
              <a:t>Entry Task – What do you think the </a:t>
            </a:r>
            <a:r>
              <a:rPr lang="en-GB" sz="3200" b="1" dirty="0"/>
              <a:t>positive</a:t>
            </a:r>
            <a:r>
              <a:rPr lang="en-GB" sz="3200" dirty="0"/>
              <a:t> and </a:t>
            </a:r>
            <a:r>
              <a:rPr lang="en-GB" sz="3200" b="1" dirty="0"/>
              <a:t>negative</a:t>
            </a:r>
            <a:r>
              <a:rPr lang="en-GB" sz="3200" dirty="0"/>
              <a:t> experiences are of looking after a baby?</a:t>
            </a:r>
          </a:p>
        </p:txBody>
      </p:sp>
      <p:sp>
        <p:nvSpPr>
          <p:cNvPr id="4" name="Rectangle 3">
            <a:extLst>
              <a:ext uri="{FF2B5EF4-FFF2-40B4-BE49-F238E27FC236}">
                <a16:creationId xmlns:a16="http://schemas.microsoft.com/office/drawing/2014/main" id="{787DCCD4-87EF-4A9F-AB0E-797FAE56AD88}"/>
              </a:ext>
            </a:extLst>
          </p:cNvPr>
          <p:cNvSpPr/>
          <p:nvPr/>
        </p:nvSpPr>
        <p:spPr>
          <a:xfrm>
            <a:off x="6688349" y="203649"/>
            <a:ext cx="4235570" cy="90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E.g. think about the emotions felt by a new parent or sibling </a:t>
            </a:r>
          </a:p>
        </p:txBody>
      </p:sp>
      <p:sp>
        <p:nvSpPr>
          <p:cNvPr id="5" name="Rectangle 4">
            <a:extLst>
              <a:ext uri="{FF2B5EF4-FFF2-40B4-BE49-F238E27FC236}">
                <a16:creationId xmlns:a16="http://schemas.microsoft.com/office/drawing/2014/main" id="{F18AE887-E9A9-47F5-BA33-47090211DD24}"/>
              </a:ext>
            </a:extLst>
          </p:cNvPr>
          <p:cNvSpPr/>
          <p:nvPr/>
        </p:nvSpPr>
        <p:spPr>
          <a:xfrm>
            <a:off x="301926" y="2911506"/>
            <a:ext cx="5201727" cy="90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E.g. think about the challenges of being a new parent or sibling to a baby</a:t>
            </a:r>
          </a:p>
        </p:txBody>
      </p:sp>
      <p:cxnSp>
        <p:nvCxnSpPr>
          <p:cNvPr id="7" name="Straight Arrow Connector 6">
            <a:extLst>
              <a:ext uri="{FF2B5EF4-FFF2-40B4-BE49-F238E27FC236}">
                <a16:creationId xmlns:a16="http://schemas.microsoft.com/office/drawing/2014/main" id="{1AB7F7CA-9620-4B90-BC7F-7366AF6EE990}"/>
              </a:ext>
            </a:extLst>
          </p:cNvPr>
          <p:cNvCxnSpPr>
            <a:cxnSpLocks/>
          </p:cNvCxnSpPr>
          <p:nvPr/>
        </p:nvCxnSpPr>
        <p:spPr>
          <a:xfrm>
            <a:off x="2812211" y="2424022"/>
            <a:ext cx="0" cy="3968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A40958BD-CFF2-44BB-B7BC-A36FEF2CA0EB}"/>
              </a:ext>
            </a:extLst>
          </p:cNvPr>
          <p:cNvCxnSpPr>
            <a:cxnSpLocks/>
          </p:cNvCxnSpPr>
          <p:nvPr/>
        </p:nvCxnSpPr>
        <p:spPr>
          <a:xfrm flipV="1">
            <a:off x="8640793" y="1164565"/>
            <a:ext cx="0" cy="3930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2" name="Table 12">
            <a:extLst>
              <a:ext uri="{FF2B5EF4-FFF2-40B4-BE49-F238E27FC236}">
                <a16:creationId xmlns:a16="http://schemas.microsoft.com/office/drawing/2014/main" id="{065248BD-981C-43F7-AF97-F1096939C80F}"/>
              </a:ext>
            </a:extLst>
          </p:cNvPr>
          <p:cNvGraphicFramePr>
            <a:graphicFrameLocks noGrp="1"/>
          </p:cNvGraphicFramePr>
          <p:nvPr>
            <p:extLst>
              <p:ext uri="{D42A27DB-BD31-4B8C-83A1-F6EECF244321}">
                <p14:modId xmlns:p14="http://schemas.microsoft.com/office/powerpoint/2010/main" val="3871200296"/>
              </p:ext>
            </p:extLst>
          </p:nvPr>
        </p:nvGraphicFramePr>
        <p:xfrm>
          <a:off x="5964210" y="2294918"/>
          <a:ext cx="5683848" cy="3398517"/>
        </p:xfrm>
        <a:graphic>
          <a:graphicData uri="http://schemas.openxmlformats.org/drawingml/2006/table">
            <a:tbl>
              <a:tblPr firstRow="1" bandRow="1">
                <a:tableStyleId>{BC89EF96-8CEA-46FF-86C4-4CE0E7609802}</a:tableStyleId>
              </a:tblPr>
              <a:tblGrid>
                <a:gridCol w="2841924">
                  <a:extLst>
                    <a:ext uri="{9D8B030D-6E8A-4147-A177-3AD203B41FA5}">
                      <a16:colId xmlns:a16="http://schemas.microsoft.com/office/drawing/2014/main" val="3676159003"/>
                    </a:ext>
                  </a:extLst>
                </a:gridCol>
                <a:gridCol w="2841924">
                  <a:extLst>
                    <a:ext uri="{9D8B030D-6E8A-4147-A177-3AD203B41FA5}">
                      <a16:colId xmlns:a16="http://schemas.microsoft.com/office/drawing/2014/main" val="2834406686"/>
                    </a:ext>
                  </a:extLst>
                </a:gridCol>
              </a:tblGrid>
              <a:tr h="510672">
                <a:tc>
                  <a:txBody>
                    <a:bodyPr/>
                    <a:lstStyle/>
                    <a:p>
                      <a:r>
                        <a:rPr lang="en-GB" dirty="0"/>
                        <a:t>Positive </a:t>
                      </a:r>
                    </a:p>
                  </a:txBody>
                  <a:tcPr/>
                </a:tc>
                <a:tc>
                  <a:txBody>
                    <a:bodyPr/>
                    <a:lstStyle/>
                    <a:p>
                      <a:r>
                        <a:rPr lang="en-GB" dirty="0"/>
                        <a:t>Negative / Challenges </a:t>
                      </a:r>
                    </a:p>
                  </a:txBody>
                  <a:tcPr/>
                </a:tc>
                <a:extLst>
                  <a:ext uri="{0D108BD9-81ED-4DB2-BD59-A6C34878D82A}">
                    <a16:rowId xmlns:a16="http://schemas.microsoft.com/office/drawing/2014/main" val="2301593979"/>
                  </a:ext>
                </a:extLst>
              </a:tr>
              <a:tr h="288784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16878418"/>
                  </a:ext>
                </a:extLst>
              </a:tr>
            </a:tbl>
          </a:graphicData>
        </a:graphic>
      </p:graphicFrame>
      <p:pic>
        <p:nvPicPr>
          <p:cNvPr id="14" name="Graphic 13" descr="Baby Onesie with solid fill">
            <a:extLst>
              <a:ext uri="{FF2B5EF4-FFF2-40B4-BE49-F238E27FC236}">
                <a16:creationId xmlns:a16="http://schemas.microsoft.com/office/drawing/2014/main" id="{0F6D68D8-6714-48BA-9DEC-B86307A03AD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7959" y="4629474"/>
            <a:ext cx="1282460" cy="1282460"/>
          </a:xfrm>
          <a:prstGeom prst="rect">
            <a:avLst/>
          </a:prstGeom>
        </p:spPr>
      </p:pic>
      <p:pic>
        <p:nvPicPr>
          <p:cNvPr id="16" name="Graphic 15" descr="Crib outline">
            <a:extLst>
              <a:ext uri="{FF2B5EF4-FFF2-40B4-BE49-F238E27FC236}">
                <a16:creationId xmlns:a16="http://schemas.microsoft.com/office/drawing/2014/main" id="{B7EEE846-4ECB-4534-87CB-1A4E4FA4861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5299" y="4638110"/>
            <a:ext cx="1273824" cy="1273824"/>
          </a:xfrm>
          <a:prstGeom prst="rect">
            <a:avLst/>
          </a:prstGeom>
        </p:spPr>
      </p:pic>
      <p:pic>
        <p:nvPicPr>
          <p:cNvPr id="18" name="Graphic 17" descr="Man with baby with solid fill">
            <a:extLst>
              <a:ext uri="{FF2B5EF4-FFF2-40B4-BE49-F238E27FC236}">
                <a16:creationId xmlns:a16="http://schemas.microsoft.com/office/drawing/2014/main" id="{49B9F016-95FC-4260-BDE0-606172E1DE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7327" y="4629474"/>
            <a:ext cx="1376401" cy="1376401"/>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4D4BCC5D-EBA7-1EF0-A7BB-AA13E27F2F5C}"/>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128760" y="5795406"/>
            <a:ext cx="1480820" cy="95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9646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39FFCE-C7D7-4449-8307-550F47775945}"/>
              </a:ext>
            </a:extLst>
          </p:cNvPr>
          <p:cNvSpPr>
            <a:spLocks noGrp="1"/>
          </p:cNvSpPr>
          <p:nvPr>
            <p:ph type="subTitle" idx="1"/>
          </p:nvPr>
        </p:nvSpPr>
        <p:spPr>
          <a:xfrm>
            <a:off x="2369390" y="203649"/>
            <a:ext cx="7188678" cy="1535721"/>
          </a:xfrm>
          <a:ln w="28575">
            <a:solidFill>
              <a:srgbClr val="002060"/>
            </a:solidFill>
          </a:ln>
        </p:spPr>
        <p:txBody>
          <a:bodyPr>
            <a:normAutofit/>
          </a:bodyPr>
          <a:lstStyle/>
          <a:p>
            <a:r>
              <a:rPr lang="en-GB" sz="3200" dirty="0"/>
              <a:t>Entry Task – What do you think the </a:t>
            </a:r>
            <a:r>
              <a:rPr lang="en-GB" sz="3200" b="1" dirty="0"/>
              <a:t>positive</a:t>
            </a:r>
            <a:r>
              <a:rPr lang="en-GB" sz="3200" dirty="0"/>
              <a:t> and </a:t>
            </a:r>
            <a:r>
              <a:rPr lang="en-GB" sz="3200" b="1" dirty="0"/>
              <a:t>negative</a:t>
            </a:r>
            <a:r>
              <a:rPr lang="en-GB" sz="3200" dirty="0"/>
              <a:t> experiences are of looking after a baby?</a:t>
            </a:r>
          </a:p>
        </p:txBody>
      </p:sp>
      <p:graphicFrame>
        <p:nvGraphicFramePr>
          <p:cNvPr id="12" name="Table 12">
            <a:extLst>
              <a:ext uri="{FF2B5EF4-FFF2-40B4-BE49-F238E27FC236}">
                <a16:creationId xmlns:a16="http://schemas.microsoft.com/office/drawing/2014/main" id="{065248BD-981C-43F7-AF97-F1096939C80F}"/>
              </a:ext>
            </a:extLst>
          </p:cNvPr>
          <p:cNvGraphicFramePr>
            <a:graphicFrameLocks noGrp="1"/>
          </p:cNvGraphicFramePr>
          <p:nvPr>
            <p:extLst>
              <p:ext uri="{D42A27DB-BD31-4B8C-83A1-F6EECF244321}">
                <p14:modId xmlns:p14="http://schemas.microsoft.com/office/powerpoint/2010/main" val="2379178397"/>
              </p:ext>
            </p:extLst>
          </p:nvPr>
        </p:nvGraphicFramePr>
        <p:xfrm>
          <a:off x="2317631" y="1808719"/>
          <a:ext cx="7292196" cy="3863083"/>
        </p:xfrm>
        <a:graphic>
          <a:graphicData uri="http://schemas.openxmlformats.org/drawingml/2006/table">
            <a:tbl>
              <a:tblPr firstRow="1" bandRow="1">
                <a:tableStyleId>{BC89EF96-8CEA-46FF-86C4-4CE0E7609802}</a:tableStyleId>
              </a:tblPr>
              <a:tblGrid>
                <a:gridCol w="3418935">
                  <a:extLst>
                    <a:ext uri="{9D8B030D-6E8A-4147-A177-3AD203B41FA5}">
                      <a16:colId xmlns:a16="http://schemas.microsoft.com/office/drawing/2014/main" val="3676159003"/>
                    </a:ext>
                  </a:extLst>
                </a:gridCol>
                <a:gridCol w="3873261">
                  <a:extLst>
                    <a:ext uri="{9D8B030D-6E8A-4147-A177-3AD203B41FA5}">
                      <a16:colId xmlns:a16="http://schemas.microsoft.com/office/drawing/2014/main" val="2834406686"/>
                    </a:ext>
                  </a:extLst>
                </a:gridCol>
              </a:tblGrid>
              <a:tr h="594129">
                <a:tc>
                  <a:txBody>
                    <a:bodyPr/>
                    <a:lstStyle/>
                    <a:p>
                      <a:r>
                        <a:rPr lang="en-GB" dirty="0"/>
                        <a:t>Positive </a:t>
                      </a:r>
                    </a:p>
                  </a:txBody>
                  <a:tcPr/>
                </a:tc>
                <a:tc>
                  <a:txBody>
                    <a:bodyPr/>
                    <a:lstStyle/>
                    <a:p>
                      <a:r>
                        <a:rPr lang="en-GB" dirty="0"/>
                        <a:t>Negative / Challenges </a:t>
                      </a:r>
                    </a:p>
                  </a:txBody>
                  <a:tcPr/>
                </a:tc>
                <a:extLst>
                  <a:ext uri="{0D108BD9-81ED-4DB2-BD59-A6C34878D82A}">
                    <a16:rowId xmlns:a16="http://schemas.microsoft.com/office/drawing/2014/main" val="2301593979"/>
                  </a:ext>
                </a:extLst>
              </a:tr>
              <a:tr h="3268954">
                <a:tc>
                  <a:txBody>
                    <a:bodyPr/>
                    <a:lstStyle/>
                    <a:p>
                      <a:endParaRPr lang="en-GB" dirty="0"/>
                    </a:p>
                    <a:p>
                      <a:pPr marL="285750" indent="-285750">
                        <a:buFontTx/>
                        <a:buChar char="-"/>
                      </a:pPr>
                      <a:r>
                        <a:rPr lang="en-GB" sz="2400" dirty="0"/>
                        <a:t>Babies are cute </a:t>
                      </a:r>
                    </a:p>
                    <a:p>
                      <a:pPr marL="285750" indent="-285750">
                        <a:buFontTx/>
                        <a:buChar char="-"/>
                      </a:pPr>
                      <a:r>
                        <a:rPr lang="en-GB" sz="2400" dirty="0"/>
                        <a:t>You feel protective </a:t>
                      </a:r>
                    </a:p>
                    <a:p>
                      <a:pPr marL="285750" indent="-285750">
                        <a:buFontTx/>
                        <a:buChar char="-"/>
                      </a:pPr>
                      <a:r>
                        <a:rPr lang="en-GB" sz="2400" dirty="0"/>
                        <a:t>You feel proud </a:t>
                      </a:r>
                    </a:p>
                    <a:p>
                      <a:pPr marL="285750" indent="-285750">
                        <a:buFontTx/>
                        <a:buChar char="-"/>
                      </a:pPr>
                      <a:r>
                        <a:rPr lang="en-GB" sz="2400" dirty="0"/>
                        <a:t>Endorphins (cuddling babies releases happy hormones) </a:t>
                      </a:r>
                    </a:p>
                  </a:txBody>
                  <a:tcPr/>
                </a:tc>
                <a:tc>
                  <a:txBody>
                    <a:bodyPr/>
                    <a:lstStyle/>
                    <a:p>
                      <a:endParaRPr lang="en-GB" sz="1600" dirty="0"/>
                    </a:p>
                    <a:p>
                      <a:pPr marL="285750" indent="-285750">
                        <a:buFontTx/>
                        <a:buChar char="-"/>
                      </a:pPr>
                      <a:r>
                        <a:rPr lang="en-GB" sz="2400" dirty="0"/>
                        <a:t>Tired / exhaustion (baby not sleeping)</a:t>
                      </a:r>
                    </a:p>
                    <a:p>
                      <a:pPr marL="285750" indent="-285750">
                        <a:buFontTx/>
                        <a:buChar char="-"/>
                      </a:pPr>
                      <a:r>
                        <a:rPr lang="en-GB" sz="2400" dirty="0"/>
                        <a:t>Nervousness / anxious about getting everything right </a:t>
                      </a:r>
                    </a:p>
                    <a:p>
                      <a:pPr marL="285750" indent="-285750">
                        <a:buFontTx/>
                        <a:buChar char="-"/>
                      </a:pPr>
                      <a:r>
                        <a:rPr lang="en-GB" sz="2400" dirty="0"/>
                        <a:t>Post labour pain (for the new mum) </a:t>
                      </a:r>
                    </a:p>
                    <a:p>
                      <a:pPr marL="285750" indent="-285750">
                        <a:buFontTx/>
                        <a:buChar char="-"/>
                      </a:pPr>
                      <a:r>
                        <a:rPr lang="en-GB" sz="2400" dirty="0"/>
                        <a:t>Sibling (feeling left out) </a:t>
                      </a:r>
                    </a:p>
                  </a:txBody>
                  <a:tcPr/>
                </a:tc>
                <a:extLst>
                  <a:ext uri="{0D108BD9-81ED-4DB2-BD59-A6C34878D82A}">
                    <a16:rowId xmlns:a16="http://schemas.microsoft.com/office/drawing/2014/main" val="1016878418"/>
                  </a:ext>
                </a:extLst>
              </a:tr>
            </a:tbl>
          </a:graphicData>
        </a:graphic>
      </p:graphicFrame>
      <p:pic>
        <p:nvPicPr>
          <p:cNvPr id="14" name="Graphic 13" descr="Baby Onesie with solid fill">
            <a:extLst>
              <a:ext uri="{FF2B5EF4-FFF2-40B4-BE49-F238E27FC236}">
                <a16:creationId xmlns:a16="http://schemas.microsoft.com/office/drawing/2014/main" id="{0F6D68D8-6714-48BA-9DEC-B86307A03AD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9541" y="330279"/>
            <a:ext cx="1282460" cy="1282460"/>
          </a:xfrm>
          <a:prstGeom prst="rect">
            <a:avLst/>
          </a:prstGeom>
        </p:spPr>
      </p:pic>
      <p:pic>
        <p:nvPicPr>
          <p:cNvPr id="16" name="Graphic 15" descr="Crib outline">
            <a:extLst>
              <a:ext uri="{FF2B5EF4-FFF2-40B4-BE49-F238E27FC236}">
                <a16:creationId xmlns:a16="http://schemas.microsoft.com/office/drawing/2014/main" id="{B7EEE846-4ECB-4534-87CB-1A4E4FA4861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18635" y="203649"/>
            <a:ext cx="1273824" cy="1273824"/>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E0893DC8-43B1-F5BF-D4E5-CF98173B6D32}"/>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128760" y="5795406"/>
            <a:ext cx="1480820" cy="95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8823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5419-424F-4BBB-A7A4-2809AA894A0D}"/>
              </a:ext>
            </a:extLst>
          </p:cNvPr>
          <p:cNvSpPr>
            <a:spLocks noGrp="1"/>
          </p:cNvSpPr>
          <p:nvPr>
            <p:ph type="title"/>
          </p:nvPr>
        </p:nvSpPr>
        <p:spPr>
          <a:xfrm>
            <a:off x="838200" y="236307"/>
            <a:ext cx="10515600" cy="1325365"/>
          </a:xfrm>
          <a:ln w="38100">
            <a:solidFill>
              <a:srgbClr val="002060"/>
            </a:solidFill>
          </a:ln>
        </p:spPr>
        <p:txBody>
          <a:bodyPr/>
          <a:lstStyle/>
          <a:p>
            <a:pPr algn="ctr"/>
            <a:r>
              <a:rPr lang="en-GB" dirty="0">
                <a:solidFill>
                  <a:srgbClr val="002060"/>
                </a:solidFill>
              </a:rPr>
              <a:t>ICON – A programme designed to help parents with babies crying </a:t>
            </a:r>
          </a:p>
        </p:txBody>
      </p:sp>
      <p:pic>
        <p:nvPicPr>
          <p:cNvPr id="4" name="Picture 2" descr="F:\TempFolder\ICON Fridge magnet Sept 18.jpg">
            <a:extLst>
              <a:ext uri="{FF2B5EF4-FFF2-40B4-BE49-F238E27FC236}">
                <a16:creationId xmlns:a16="http://schemas.microsoft.com/office/drawing/2014/main" id="{39F4425E-BD89-4D1A-9B85-8C356D1F445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72983" y="1643107"/>
            <a:ext cx="7163459" cy="40731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7F7A0C4-1A43-47DC-A172-74A1B8CE4BB5}"/>
              </a:ext>
            </a:extLst>
          </p:cNvPr>
          <p:cNvSpPr/>
          <p:nvPr/>
        </p:nvSpPr>
        <p:spPr>
          <a:xfrm>
            <a:off x="8350370" y="3170310"/>
            <a:ext cx="3148642" cy="19969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b="1" dirty="0"/>
              <a:t>Think, Pair, Share: </a:t>
            </a:r>
          </a:p>
          <a:p>
            <a:pPr algn="ctr"/>
            <a:r>
              <a:rPr lang="en-GB" sz="3200" dirty="0"/>
              <a:t>Why do you think babies cry?</a:t>
            </a:r>
          </a:p>
        </p:txBody>
      </p:sp>
      <p:pic>
        <p:nvPicPr>
          <p:cNvPr id="7" name="Picture 3">
            <a:extLst>
              <a:ext uri="{FF2B5EF4-FFF2-40B4-BE49-F238E27FC236}">
                <a16:creationId xmlns:a16="http://schemas.microsoft.com/office/drawing/2014/main" id="{50220665-20E2-ECDB-D739-E28C70F1A1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2491" y="5838753"/>
            <a:ext cx="1513457" cy="978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2714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eventing Traumatic Head Injury in Babies by PHE in Partnership with ICON">
            <a:hlinkClick r:id="" action="ppaction://media"/>
            <a:extLst>
              <a:ext uri="{FF2B5EF4-FFF2-40B4-BE49-F238E27FC236}">
                <a16:creationId xmlns:a16="http://schemas.microsoft.com/office/drawing/2014/main" id="{225E412F-D39E-4456-992F-5A6F3228818E}"/>
              </a:ext>
            </a:extLst>
          </p:cNvPr>
          <p:cNvPicPr>
            <a:picLocks noRot="1" noChangeAspect="1"/>
          </p:cNvPicPr>
          <p:nvPr>
            <a:videoFile r:link="rId1"/>
          </p:nvPr>
        </p:nvPicPr>
        <p:blipFill>
          <a:blip r:embed="rId3"/>
          <a:stretch>
            <a:fillRect/>
          </a:stretch>
        </p:blipFill>
        <p:spPr>
          <a:xfrm>
            <a:off x="138023" y="62743"/>
            <a:ext cx="11921705" cy="6735763"/>
          </a:xfrm>
          <a:prstGeom prst="rect">
            <a:avLst/>
          </a:prstGeom>
        </p:spPr>
      </p:pic>
      <p:pic>
        <p:nvPicPr>
          <p:cNvPr id="5" name="Picture 3">
            <a:extLst>
              <a:ext uri="{FF2B5EF4-FFF2-40B4-BE49-F238E27FC236}">
                <a16:creationId xmlns:a16="http://schemas.microsoft.com/office/drawing/2014/main" id="{2805E9B5-BD0C-9EC9-9700-19B9A62CDC4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48267" y="5785104"/>
            <a:ext cx="1513457" cy="978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1116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09A41BD-A255-4BF0-BB7F-DCE29216537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3155" y="671959"/>
            <a:ext cx="7352247" cy="524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63153065-78D3-49C0-9AED-6A4A2D93A8B6}"/>
              </a:ext>
            </a:extLst>
          </p:cNvPr>
          <p:cNvSpPr/>
          <p:nvPr/>
        </p:nvSpPr>
        <p:spPr>
          <a:xfrm>
            <a:off x="8428010" y="2232129"/>
            <a:ext cx="3355674" cy="2393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a:t>Although it may be upsetting, it is totally normal for babies to cry lots between 2 weeks and 5 months </a:t>
            </a:r>
          </a:p>
        </p:txBody>
      </p:sp>
    </p:spTree>
    <p:extLst>
      <p:ext uri="{BB962C8B-B14F-4D97-AF65-F5344CB8AC3E}">
        <p14:creationId xmlns:p14="http://schemas.microsoft.com/office/powerpoint/2010/main" val="175578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TempFolder\ICON Fridge magnet Sept 18.jpg">
            <a:extLst>
              <a:ext uri="{FF2B5EF4-FFF2-40B4-BE49-F238E27FC236}">
                <a16:creationId xmlns:a16="http://schemas.microsoft.com/office/drawing/2014/main" id="{8EA2C4A0-C75B-476A-903B-C81502101357}"/>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6822165" y="409968"/>
            <a:ext cx="3996687" cy="25874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13558E20-470D-4461-B774-3473EE227A14}"/>
              </a:ext>
            </a:extLst>
          </p:cNvPr>
          <p:cNvSpPr/>
          <p:nvPr/>
        </p:nvSpPr>
        <p:spPr>
          <a:xfrm>
            <a:off x="806009" y="282641"/>
            <a:ext cx="3560465" cy="1664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t>Sometimes the crying can get too much for the </a:t>
            </a:r>
            <a:r>
              <a:rPr lang="en-GB" sz="2800" b="1" dirty="0"/>
              <a:t>care giver</a:t>
            </a:r>
            <a:r>
              <a:rPr lang="en-GB" sz="2800" dirty="0"/>
              <a:t>.</a:t>
            </a:r>
          </a:p>
        </p:txBody>
      </p:sp>
      <p:sp>
        <p:nvSpPr>
          <p:cNvPr id="7" name="Rectangle: Rounded Corners 6">
            <a:extLst>
              <a:ext uri="{FF2B5EF4-FFF2-40B4-BE49-F238E27FC236}">
                <a16:creationId xmlns:a16="http://schemas.microsoft.com/office/drawing/2014/main" id="{219858B2-1A81-4B23-BCF2-559EB02D745A}"/>
              </a:ext>
            </a:extLst>
          </p:cNvPr>
          <p:cNvSpPr/>
          <p:nvPr/>
        </p:nvSpPr>
        <p:spPr>
          <a:xfrm>
            <a:off x="806009" y="2240479"/>
            <a:ext cx="3560465" cy="1664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t>This can lead to them shaking or hurting the baby</a:t>
            </a:r>
            <a:r>
              <a:rPr lang="en-GB" sz="3200" dirty="0"/>
              <a:t>.</a:t>
            </a:r>
          </a:p>
        </p:txBody>
      </p:sp>
      <p:sp>
        <p:nvSpPr>
          <p:cNvPr id="8" name="Rectangle: Rounded Corners 7">
            <a:extLst>
              <a:ext uri="{FF2B5EF4-FFF2-40B4-BE49-F238E27FC236}">
                <a16:creationId xmlns:a16="http://schemas.microsoft.com/office/drawing/2014/main" id="{E56E8994-CAA0-4149-816B-3481C7A6F5B8}"/>
              </a:ext>
            </a:extLst>
          </p:cNvPr>
          <p:cNvSpPr/>
          <p:nvPr/>
        </p:nvSpPr>
        <p:spPr>
          <a:xfrm>
            <a:off x="54357" y="4305050"/>
            <a:ext cx="5276491" cy="15312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t>Shaking a baby can cause “abusive head trauma” also known as shaken baby syndrome </a:t>
            </a:r>
          </a:p>
        </p:txBody>
      </p:sp>
      <p:sp>
        <p:nvSpPr>
          <p:cNvPr id="11" name="Arrow: Left 10">
            <a:extLst>
              <a:ext uri="{FF2B5EF4-FFF2-40B4-BE49-F238E27FC236}">
                <a16:creationId xmlns:a16="http://schemas.microsoft.com/office/drawing/2014/main" id="{6309A5D7-0B57-4B1A-ADA4-D1FE048F4592}"/>
              </a:ext>
            </a:extLst>
          </p:cNvPr>
          <p:cNvSpPr/>
          <p:nvPr/>
        </p:nvSpPr>
        <p:spPr>
          <a:xfrm rot="16200000">
            <a:off x="2502166" y="1956726"/>
            <a:ext cx="616728" cy="448573"/>
          </a:xfrm>
          <a:prstGeom prst="leftArrow">
            <a:avLst>
              <a:gd name="adj1" fmla="val 59162"/>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Arrow: Left 11">
            <a:extLst>
              <a:ext uri="{FF2B5EF4-FFF2-40B4-BE49-F238E27FC236}">
                <a16:creationId xmlns:a16="http://schemas.microsoft.com/office/drawing/2014/main" id="{BCC3EB5C-527B-42C6-89BB-511D0123791A}"/>
              </a:ext>
            </a:extLst>
          </p:cNvPr>
          <p:cNvSpPr/>
          <p:nvPr/>
        </p:nvSpPr>
        <p:spPr>
          <a:xfrm rot="16200000">
            <a:off x="2558902" y="4085812"/>
            <a:ext cx="503253" cy="448573"/>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66CC91B1-3DA5-4BBD-B622-20D946E980A2}"/>
              </a:ext>
            </a:extLst>
          </p:cNvPr>
          <p:cNvSpPr/>
          <p:nvPr/>
        </p:nvSpPr>
        <p:spPr>
          <a:xfrm>
            <a:off x="5647425" y="4882978"/>
            <a:ext cx="1828800" cy="57797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967E4AC6-2480-43D0-A5B1-BF24811FD05D}"/>
              </a:ext>
            </a:extLst>
          </p:cNvPr>
          <p:cNvSpPr/>
          <p:nvPr/>
        </p:nvSpPr>
        <p:spPr>
          <a:xfrm>
            <a:off x="7626881" y="3299663"/>
            <a:ext cx="3996687" cy="22941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b="1" u="sng" dirty="0"/>
              <a:t>Abusive head trauma</a:t>
            </a:r>
          </a:p>
          <a:p>
            <a:pPr marL="457200" indent="-457200" algn="ctr">
              <a:buFontTx/>
              <a:buChar char="-"/>
            </a:pPr>
            <a:r>
              <a:rPr lang="en-GB" sz="2800" dirty="0"/>
              <a:t>Is often fatal to the baby</a:t>
            </a:r>
          </a:p>
          <a:p>
            <a:pPr marL="457200" indent="-457200" algn="ctr">
              <a:buFontTx/>
              <a:buChar char="-"/>
            </a:pPr>
            <a:r>
              <a:rPr lang="en-GB" sz="2800" dirty="0"/>
              <a:t>Causes brain damage </a:t>
            </a:r>
          </a:p>
        </p:txBody>
      </p:sp>
      <p:pic>
        <p:nvPicPr>
          <p:cNvPr id="16" name="Picture 3">
            <a:extLst>
              <a:ext uri="{FF2B5EF4-FFF2-40B4-BE49-F238E27FC236}">
                <a16:creationId xmlns:a16="http://schemas.microsoft.com/office/drawing/2014/main" id="{738324EE-D438-3B39-CC98-50C058D1FC3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3313" y="5879851"/>
            <a:ext cx="1513457" cy="978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1993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CON DADS VOICE v1-720p-210511 (1).mp4" descr="ICON DADS VOICE v1-720p-210511 (1).mp4">
            <a:hlinkClick r:id="" action="ppaction://media"/>
            <a:extLst>
              <a:ext uri="{FF2B5EF4-FFF2-40B4-BE49-F238E27FC236}">
                <a16:creationId xmlns:a16="http://schemas.microsoft.com/office/drawing/2014/main" id="{6ED03028-9371-40C8-B83B-E997C271E1F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95237" y="0"/>
            <a:ext cx="9145002" cy="5144515"/>
          </a:xfrm>
          <a:prstGeom prst="rect">
            <a:avLst/>
          </a:prstGeom>
        </p:spPr>
      </p:pic>
      <p:sp>
        <p:nvSpPr>
          <p:cNvPr id="3" name="Rectangle 2">
            <a:extLst>
              <a:ext uri="{FF2B5EF4-FFF2-40B4-BE49-F238E27FC236}">
                <a16:creationId xmlns:a16="http://schemas.microsoft.com/office/drawing/2014/main" id="{09D829AB-12A8-4839-AC42-43415AF9635B}"/>
              </a:ext>
            </a:extLst>
          </p:cNvPr>
          <p:cNvSpPr/>
          <p:nvPr/>
        </p:nvSpPr>
        <p:spPr>
          <a:xfrm>
            <a:off x="1971599" y="5144515"/>
            <a:ext cx="8525164" cy="59350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a:t>How do you think mum and dad felt in this video?</a:t>
            </a:r>
          </a:p>
        </p:txBody>
      </p:sp>
    </p:spTree>
    <p:extLst>
      <p:ext uri="{BB962C8B-B14F-4D97-AF65-F5344CB8AC3E}">
        <p14:creationId xmlns:p14="http://schemas.microsoft.com/office/powerpoint/2010/main" val="174093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35C4C89-D6B4-42AE-9A3D-326EF5456240}"/>
              </a:ext>
            </a:extLst>
          </p:cNvPr>
          <p:cNvSpPr txBox="1">
            <a:spLocks/>
          </p:cNvSpPr>
          <p:nvPr/>
        </p:nvSpPr>
        <p:spPr>
          <a:xfrm>
            <a:off x="604463" y="48035"/>
            <a:ext cx="10668000" cy="86541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GB" sz="4800" dirty="0"/>
              <a:t>Who else may be looking after a baby?</a:t>
            </a:r>
          </a:p>
        </p:txBody>
      </p:sp>
      <p:pic>
        <p:nvPicPr>
          <p:cNvPr id="5" name="Picture 4">
            <a:extLst>
              <a:ext uri="{FF2B5EF4-FFF2-40B4-BE49-F238E27FC236}">
                <a16:creationId xmlns:a16="http://schemas.microsoft.com/office/drawing/2014/main" id="{30228CD8-128F-4280-AD75-F9551A3230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8382" y="954126"/>
            <a:ext cx="3854101" cy="2312270"/>
          </a:xfrm>
          <a:prstGeom prst="rect">
            <a:avLst/>
          </a:prstGeom>
        </p:spPr>
      </p:pic>
      <p:pic>
        <p:nvPicPr>
          <p:cNvPr id="6" name="Picture 5">
            <a:extLst>
              <a:ext uri="{FF2B5EF4-FFF2-40B4-BE49-F238E27FC236}">
                <a16:creationId xmlns:a16="http://schemas.microsoft.com/office/drawing/2014/main" id="{3A5737E8-9A30-4C76-9EEE-2C9DEF642C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297" y="3266396"/>
            <a:ext cx="4810232" cy="2405116"/>
          </a:xfrm>
          <a:prstGeom prst="rect">
            <a:avLst/>
          </a:prstGeom>
        </p:spPr>
      </p:pic>
      <p:pic>
        <p:nvPicPr>
          <p:cNvPr id="7" name="Picture 6">
            <a:extLst>
              <a:ext uri="{FF2B5EF4-FFF2-40B4-BE49-F238E27FC236}">
                <a16:creationId xmlns:a16="http://schemas.microsoft.com/office/drawing/2014/main" id="{3347255D-49ED-4500-A228-B82CA4D09625}"/>
              </a:ext>
            </a:extLst>
          </p:cNvPr>
          <p:cNvPicPr>
            <a:picLocks noChangeAspect="1"/>
          </p:cNvPicPr>
          <p:nvPr/>
        </p:nvPicPr>
        <p:blipFill>
          <a:blip r:embed="rId4"/>
          <a:stretch>
            <a:fillRect/>
          </a:stretch>
        </p:blipFill>
        <p:spPr>
          <a:xfrm>
            <a:off x="6899518" y="954126"/>
            <a:ext cx="3588232" cy="4647935"/>
          </a:xfrm>
          <a:prstGeom prst="rect">
            <a:avLst/>
          </a:prstGeom>
        </p:spPr>
      </p:pic>
      <p:pic>
        <p:nvPicPr>
          <p:cNvPr id="9" name="Picture 3">
            <a:extLst>
              <a:ext uri="{FF2B5EF4-FFF2-40B4-BE49-F238E27FC236}">
                <a16:creationId xmlns:a16="http://schemas.microsoft.com/office/drawing/2014/main" id="{17E24FB5-F406-634F-A23B-10595EA647A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47425" y="5879850"/>
            <a:ext cx="1513457" cy="978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79546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1296</Words>
  <Application>Microsoft Macintosh PowerPoint</Application>
  <PresentationFormat>Widescreen</PresentationFormat>
  <Paragraphs>78</Paragraphs>
  <Slides>18</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Helvetica Neue</vt:lpstr>
      <vt:lpstr>Office Theme</vt:lpstr>
      <vt:lpstr>PowerPoint Presentation</vt:lpstr>
      <vt:lpstr>Parenting &amp; Looking after babies - ICON</vt:lpstr>
      <vt:lpstr>PowerPoint Presentation</vt:lpstr>
      <vt:lpstr>ICON – A programme designed to help parents with babies crying </vt:lpstr>
      <vt:lpstr>PowerPoint Presentation</vt:lpstr>
      <vt:lpstr>PowerPoint Presentation</vt:lpstr>
      <vt:lpstr>PowerPoint Presentation</vt:lpstr>
      <vt:lpstr>PowerPoint Presentation</vt:lpstr>
      <vt:lpstr>PowerPoint Presentation</vt:lpstr>
      <vt:lpstr>Case Study: Ellis and Mae</vt:lpstr>
      <vt:lpstr>PowerPoint Presentation</vt:lpstr>
      <vt:lpstr>PowerPoint Presentation</vt:lpstr>
      <vt:lpstr>Coping with babies crying </vt:lpstr>
      <vt:lpstr>Plenary: When can new parents access / ask for support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&amp; Looking after babies - ICON</dc:title>
  <dc:creator>beth williams</dc:creator>
  <cp:lastModifiedBy>Mark Britton</cp:lastModifiedBy>
  <cp:revision>38</cp:revision>
  <dcterms:created xsi:type="dcterms:W3CDTF">2022-02-23T12:28:36Z</dcterms:created>
  <dcterms:modified xsi:type="dcterms:W3CDTF">2024-04-09T20:54:03Z</dcterms:modified>
</cp:coreProperties>
</file>