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8" r:id="rId2"/>
    <p:sldId id="265" r:id="rId3"/>
    <p:sldId id="256" r:id="rId4"/>
    <p:sldId id="259" r:id="rId5"/>
    <p:sldId id="270" r:id="rId6"/>
    <p:sldId id="2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DBD"/>
    <a:srgbClr val="00A8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18"/>
  </p:normalViewPr>
  <p:slideViewPr>
    <p:cSldViewPr snapToGrid="0">
      <p:cViewPr varScale="1">
        <p:scale>
          <a:sx n="117" d="100"/>
          <a:sy n="117" d="100"/>
        </p:scale>
        <p:origin x="3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16E5F1-A003-4710-AB6D-49EBF43FB469}" type="datetimeFigureOut">
              <a:rPr lang="en-GB" smtClean="0"/>
              <a:t>16/10/2022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5D784B-2069-46F9-9B1C-E083CEC2FD9D}" type="slidenum">
              <a:rPr lang="en-GB" smtClean="0"/>
              <a:t>‹#›</a:t>
            </a:fld>
            <a:endParaRPr lang="en-GB"/>
          </a:p>
        </p:txBody>
      </p:sp>
    </p:spTree>
    <p:extLst>
      <p:ext uri="{BB962C8B-B14F-4D97-AF65-F5344CB8AC3E}">
        <p14:creationId xmlns:p14="http://schemas.microsoft.com/office/powerpoint/2010/main" val="2653272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liverpoolscp.org.uk/assets/1/icon_communications_toolkit.docx"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iconcope.org/resource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sz="1800" b="1" i="0" u="none" strike="noStrike" baseline="0" dirty="0">
                <a:solidFill>
                  <a:srgbClr val="7136A3"/>
                </a:solidFill>
                <a:latin typeface="RedHatDisplay-Bold"/>
              </a:rPr>
              <a:t>Our Vision</a:t>
            </a:r>
          </a:p>
          <a:p>
            <a:pPr algn="l"/>
            <a:r>
              <a:rPr lang="en-GB" sz="1800" b="1" i="0" u="none" strike="noStrike" baseline="0" dirty="0">
                <a:solidFill>
                  <a:srgbClr val="7136A3"/>
                </a:solidFill>
                <a:latin typeface="RedHatDisplay-Bold"/>
              </a:rPr>
              <a:t>Working as One Team, we will seek to address the underlying causes of crime</a:t>
            </a:r>
          </a:p>
          <a:p>
            <a:pPr algn="l"/>
            <a:r>
              <a:rPr lang="en-GB" sz="1800" b="1" i="0" u="none" strike="noStrike" baseline="0" dirty="0">
                <a:solidFill>
                  <a:srgbClr val="7136A3"/>
                </a:solidFill>
                <a:latin typeface="RedHatDisplay-Bold"/>
              </a:rPr>
              <a:t>and vulnerability. Putting our communities first, we will take every opportunity</a:t>
            </a:r>
          </a:p>
          <a:p>
            <a:pPr algn="l"/>
            <a:r>
              <a:rPr lang="en-GB" sz="1800" b="1" i="0" u="none" strike="noStrike" baseline="0" dirty="0">
                <a:solidFill>
                  <a:srgbClr val="7136A3"/>
                </a:solidFill>
                <a:latin typeface="RedHatDisplay-Bold"/>
              </a:rPr>
              <a:t>to reduce harm and prevent victimisation whilst building trust and confidence.</a:t>
            </a:r>
            <a:endParaRPr lang="en-GB" dirty="0"/>
          </a:p>
        </p:txBody>
      </p:sp>
      <p:sp>
        <p:nvSpPr>
          <p:cNvPr id="4" name="Slide Number Placeholder 3"/>
          <p:cNvSpPr>
            <a:spLocks noGrp="1"/>
          </p:cNvSpPr>
          <p:nvPr>
            <p:ph type="sldNum" sz="quarter" idx="5"/>
          </p:nvPr>
        </p:nvSpPr>
        <p:spPr/>
        <p:txBody>
          <a:bodyPr/>
          <a:lstStyle/>
          <a:p>
            <a:fld id="{955D784B-2069-46F9-9B1C-E083CEC2FD9D}" type="slidenum">
              <a:rPr lang="en-GB" smtClean="0"/>
              <a:t>4</a:t>
            </a:fld>
            <a:endParaRPr lang="en-GB"/>
          </a:p>
        </p:txBody>
      </p:sp>
    </p:spTree>
    <p:extLst>
      <p:ext uri="{BB962C8B-B14F-4D97-AF65-F5344CB8AC3E}">
        <p14:creationId xmlns:p14="http://schemas.microsoft.com/office/powerpoint/2010/main" val="3044332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i="0" dirty="0">
                <a:solidFill>
                  <a:srgbClr val="333333"/>
                </a:solidFill>
                <a:effectLst/>
                <a:latin typeface="Arial" panose="020B0604020202020204" pitchFamily="34" charset="0"/>
              </a:rPr>
              <a:t>If you would like to join us in promoting the ICON message within your organisation during this awareness week, there are 4 simple ways to do so:</a:t>
            </a:r>
          </a:p>
          <a:p>
            <a:pPr algn="l">
              <a:buFont typeface="+mj-lt"/>
              <a:buAutoNum type="arabicPeriod"/>
            </a:pPr>
            <a:r>
              <a:rPr lang="en-GB" b="0" i="0" dirty="0">
                <a:solidFill>
                  <a:srgbClr val="333333"/>
                </a:solidFill>
                <a:effectLst/>
                <a:latin typeface="Arial" panose="020B0604020202020204" pitchFamily="34" charset="0"/>
              </a:rPr>
              <a:t>Participate in our local LSCP activities and training</a:t>
            </a:r>
          </a:p>
          <a:p>
            <a:pPr algn="l">
              <a:buFont typeface="+mj-lt"/>
              <a:buAutoNum type="arabicPeriod"/>
            </a:pPr>
            <a:r>
              <a:rPr lang="en-GB" b="0" i="0" u="none" strike="noStrike" dirty="0">
                <a:solidFill>
                  <a:srgbClr val="3753A3"/>
                </a:solidFill>
                <a:effectLst/>
                <a:latin typeface="Arial" panose="020B0604020202020204" pitchFamily="34" charset="0"/>
                <a:hlinkClick r:id="rId3" tooltip="Locally promote the ICON Awareness Week"/>
              </a:rPr>
              <a:t>Locally promote the ICON Awareness Week</a:t>
            </a:r>
            <a:r>
              <a:rPr lang="en-GB" b="0" i="0" dirty="0">
                <a:solidFill>
                  <a:srgbClr val="333333"/>
                </a:solidFill>
                <a:effectLst/>
                <a:latin typeface="Arial" panose="020B0604020202020204" pitchFamily="34" charset="0"/>
              </a:rPr>
              <a:t> using the templates provided in the link.</a:t>
            </a:r>
          </a:p>
          <a:p>
            <a:pPr algn="l">
              <a:buFont typeface="+mj-lt"/>
              <a:buAutoNum type="arabicPeriod"/>
            </a:pPr>
            <a:r>
              <a:rPr lang="en-GB" b="0" i="0" dirty="0">
                <a:solidFill>
                  <a:srgbClr val="333333"/>
                </a:solidFill>
                <a:effectLst/>
                <a:latin typeface="Arial" panose="020B0604020202020204" pitchFamily="34" charset="0"/>
              </a:rPr>
              <a:t>Use the </a:t>
            </a:r>
            <a:r>
              <a:rPr lang="en-GB" b="0" i="0" u="none" strike="noStrike" dirty="0">
                <a:solidFill>
                  <a:srgbClr val="3753A3"/>
                </a:solidFill>
                <a:effectLst/>
                <a:latin typeface="Arial" panose="020B0604020202020204" pitchFamily="34" charset="0"/>
                <a:hlinkClick r:id="rId4"/>
              </a:rPr>
              <a:t>official ICON resources/posters</a:t>
            </a:r>
            <a:r>
              <a:rPr lang="en-GB" b="0" i="0" dirty="0">
                <a:solidFill>
                  <a:srgbClr val="333333"/>
                </a:solidFill>
                <a:effectLst/>
                <a:latin typeface="Arial" panose="020B0604020202020204" pitchFamily="34" charset="0"/>
              </a:rPr>
              <a:t> within your organisation to raise awareness</a:t>
            </a:r>
          </a:p>
          <a:p>
            <a:pPr algn="l">
              <a:buFont typeface="+mj-lt"/>
              <a:buAutoNum type="arabicPeriod"/>
            </a:pPr>
            <a:r>
              <a:rPr lang="en-GB" b="0" i="0" dirty="0">
                <a:solidFill>
                  <a:srgbClr val="333333"/>
                </a:solidFill>
                <a:effectLst/>
                <a:latin typeface="Arial" panose="020B0604020202020204" pitchFamily="34" charset="0"/>
              </a:rPr>
              <a:t>Plan an ICON focussed discussion to influence the changes in your organisation's practice. </a:t>
            </a:r>
          </a:p>
          <a:p>
            <a:endParaRPr lang="en-GB" dirty="0"/>
          </a:p>
        </p:txBody>
      </p:sp>
      <p:sp>
        <p:nvSpPr>
          <p:cNvPr id="4" name="Slide Number Placeholder 3"/>
          <p:cNvSpPr>
            <a:spLocks noGrp="1"/>
          </p:cNvSpPr>
          <p:nvPr>
            <p:ph type="sldNum" sz="quarter" idx="5"/>
          </p:nvPr>
        </p:nvSpPr>
        <p:spPr/>
        <p:txBody>
          <a:bodyPr/>
          <a:lstStyle/>
          <a:p>
            <a:fld id="{955D784B-2069-46F9-9B1C-E083CEC2FD9D}" type="slidenum">
              <a:rPr lang="en-GB" smtClean="0"/>
              <a:t>5</a:t>
            </a:fld>
            <a:endParaRPr lang="en-GB"/>
          </a:p>
        </p:txBody>
      </p:sp>
    </p:spTree>
    <p:extLst>
      <p:ext uri="{BB962C8B-B14F-4D97-AF65-F5344CB8AC3E}">
        <p14:creationId xmlns:p14="http://schemas.microsoft.com/office/powerpoint/2010/main" val="1462271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Background pattern&#10;&#10;Description automatically generated with low confidence">
            <a:extLst>
              <a:ext uri="{FF2B5EF4-FFF2-40B4-BE49-F238E27FC236}">
                <a16:creationId xmlns:a16="http://schemas.microsoft.com/office/drawing/2014/main" id="{DA5254DF-536A-427E-591B-9BE99A0E12FF}"/>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85165"/>
            <a:ext cx="12192000" cy="7028329"/>
          </a:xfrm>
          <a:prstGeom prst="rect">
            <a:avLst/>
          </a:prstGeom>
        </p:spPr>
      </p:pic>
      <p:sp>
        <p:nvSpPr>
          <p:cNvPr id="2" name="Title 1">
            <a:extLst>
              <a:ext uri="{FF2B5EF4-FFF2-40B4-BE49-F238E27FC236}">
                <a16:creationId xmlns:a16="http://schemas.microsoft.com/office/drawing/2014/main" id="{C1735F33-D85F-B3AA-5A61-D9495CFBB5DC}"/>
              </a:ext>
            </a:extLst>
          </p:cNvPr>
          <p:cNvSpPr>
            <a:spLocks noGrp="1"/>
          </p:cNvSpPr>
          <p:nvPr>
            <p:ph type="ctrTitle" hasCustomPrompt="1"/>
          </p:nvPr>
        </p:nvSpPr>
        <p:spPr>
          <a:xfrm>
            <a:off x="1524000" y="1122363"/>
            <a:ext cx="9144000" cy="2387600"/>
          </a:xfrm>
        </p:spPr>
        <p:txBody>
          <a:bodyPr anchor="b"/>
          <a:lstStyle>
            <a:lvl1pPr algn="ctr">
              <a:defRPr sz="6000"/>
            </a:lvl1pPr>
          </a:lstStyle>
          <a:p>
            <a:r>
              <a:rPr lang="en-GB" dirty="0"/>
              <a:t>Prevention &amp; Leadership</a:t>
            </a:r>
            <a:endParaRPr lang="en-US" dirty="0"/>
          </a:p>
        </p:txBody>
      </p:sp>
      <p:sp>
        <p:nvSpPr>
          <p:cNvPr id="3" name="Subtitle 2">
            <a:extLst>
              <a:ext uri="{FF2B5EF4-FFF2-40B4-BE49-F238E27FC236}">
                <a16:creationId xmlns:a16="http://schemas.microsoft.com/office/drawing/2014/main" id="{7EEE4B55-649B-3A72-AE25-20F76830BE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pic>
        <p:nvPicPr>
          <p:cNvPr id="10" name="Picture 9" descr="A picture containing text&#10;&#10;Description automatically generated">
            <a:extLst>
              <a:ext uri="{FF2B5EF4-FFF2-40B4-BE49-F238E27FC236}">
                <a16:creationId xmlns:a16="http://schemas.microsoft.com/office/drawing/2014/main" id="{901358E8-65CA-E7F3-01A8-7ED1DC7C8FDF}"/>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742582" y="262419"/>
            <a:ext cx="4112867" cy="1038848"/>
          </a:xfrm>
          <a:prstGeom prst="rect">
            <a:avLst/>
          </a:prstGeom>
        </p:spPr>
      </p:pic>
    </p:spTree>
    <p:extLst>
      <p:ext uri="{BB962C8B-B14F-4D97-AF65-F5344CB8AC3E}">
        <p14:creationId xmlns:p14="http://schemas.microsoft.com/office/powerpoint/2010/main" val="4173420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16941-FFA2-2DB8-43D4-B33D0638BD65}"/>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0125D82-7DFC-A1E1-65AA-164F2888E8C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F2E8032-D3E4-D245-165D-896B222A8A30}"/>
              </a:ext>
            </a:extLst>
          </p:cNvPr>
          <p:cNvSpPr>
            <a:spLocks noGrp="1"/>
          </p:cNvSpPr>
          <p:nvPr>
            <p:ph type="dt" sz="half" idx="10"/>
          </p:nvPr>
        </p:nvSpPr>
        <p:spPr>
          <a:xfrm>
            <a:off x="838200" y="6356350"/>
            <a:ext cx="2743200" cy="365125"/>
          </a:xfrm>
          <a:prstGeom prst="rect">
            <a:avLst/>
          </a:prstGeom>
        </p:spPr>
        <p:txBody>
          <a:bodyPr/>
          <a:lstStyle/>
          <a:p>
            <a:fld id="{9323B41F-7948-2844-B424-A1BFFF41BB1C}" type="datetimeFigureOut">
              <a:rPr lang="en-US" smtClean="0"/>
              <a:t>10/16/22</a:t>
            </a:fld>
            <a:endParaRPr lang="en-US"/>
          </a:p>
        </p:txBody>
      </p:sp>
      <p:sp>
        <p:nvSpPr>
          <p:cNvPr id="5" name="Footer Placeholder 4">
            <a:extLst>
              <a:ext uri="{FF2B5EF4-FFF2-40B4-BE49-F238E27FC236}">
                <a16:creationId xmlns:a16="http://schemas.microsoft.com/office/drawing/2014/main" id="{D666F993-66FD-4732-F90D-8E3635DD4B2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DFB507E7-0E6D-6C89-6D2A-17D093FAA02B}"/>
              </a:ext>
            </a:extLst>
          </p:cNvPr>
          <p:cNvSpPr>
            <a:spLocks noGrp="1"/>
          </p:cNvSpPr>
          <p:nvPr>
            <p:ph type="sldNum" sz="quarter" idx="12"/>
          </p:nvPr>
        </p:nvSpPr>
        <p:spPr>
          <a:xfrm>
            <a:off x="8610600" y="6356350"/>
            <a:ext cx="2743200" cy="365125"/>
          </a:xfrm>
          <a:prstGeom prst="rect">
            <a:avLst/>
          </a:prstGeom>
        </p:spPr>
        <p:txBody>
          <a:bodyPr/>
          <a:lstStyle/>
          <a:p>
            <a:fld id="{6F1781A5-587C-B744-9E78-A4399BB9DDA0}" type="slidenum">
              <a:rPr lang="en-US" smtClean="0"/>
              <a:t>‹#›</a:t>
            </a:fld>
            <a:endParaRPr lang="en-US"/>
          </a:p>
        </p:txBody>
      </p:sp>
    </p:spTree>
    <p:extLst>
      <p:ext uri="{BB962C8B-B14F-4D97-AF65-F5344CB8AC3E}">
        <p14:creationId xmlns:p14="http://schemas.microsoft.com/office/powerpoint/2010/main" val="3417276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B0EE6E-D78F-A34C-FE47-DC1C41D5F47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6A16F22-CC9F-2B9A-7218-33D90B018B4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53F5594-87CA-AC46-23E2-F74643254EEF}"/>
              </a:ext>
            </a:extLst>
          </p:cNvPr>
          <p:cNvSpPr>
            <a:spLocks noGrp="1"/>
          </p:cNvSpPr>
          <p:nvPr>
            <p:ph type="dt" sz="half" idx="10"/>
          </p:nvPr>
        </p:nvSpPr>
        <p:spPr>
          <a:xfrm>
            <a:off x="838200" y="6356350"/>
            <a:ext cx="2743200" cy="365125"/>
          </a:xfrm>
          <a:prstGeom prst="rect">
            <a:avLst/>
          </a:prstGeom>
        </p:spPr>
        <p:txBody>
          <a:bodyPr/>
          <a:lstStyle/>
          <a:p>
            <a:fld id="{9323B41F-7948-2844-B424-A1BFFF41BB1C}" type="datetimeFigureOut">
              <a:rPr lang="en-US" smtClean="0"/>
              <a:t>10/16/22</a:t>
            </a:fld>
            <a:endParaRPr lang="en-US"/>
          </a:p>
        </p:txBody>
      </p:sp>
      <p:sp>
        <p:nvSpPr>
          <p:cNvPr id="5" name="Footer Placeholder 4">
            <a:extLst>
              <a:ext uri="{FF2B5EF4-FFF2-40B4-BE49-F238E27FC236}">
                <a16:creationId xmlns:a16="http://schemas.microsoft.com/office/drawing/2014/main" id="{0CBC9F5E-D676-36CA-FA22-A10B0B7AABC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0A28C7C3-10AE-B434-A0C3-6F6CF82A03B4}"/>
              </a:ext>
            </a:extLst>
          </p:cNvPr>
          <p:cNvSpPr>
            <a:spLocks noGrp="1"/>
          </p:cNvSpPr>
          <p:nvPr>
            <p:ph type="sldNum" sz="quarter" idx="12"/>
          </p:nvPr>
        </p:nvSpPr>
        <p:spPr>
          <a:xfrm>
            <a:off x="8610600" y="6356350"/>
            <a:ext cx="2743200" cy="365125"/>
          </a:xfrm>
          <a:prstGeom prst="rect">
            <a:avLst/>
          </a:prstGeom>
        </p:spPr>
        <p:txBody>
          <a:bodyPr/>
          <a:lstStyle/>
          <a:p>
            <a:fld id="{6F1781A5-587C-B744-9E78-A4399BB9DDA0}" type="slidenum">
              <a:rPr lang="en-US" smtClean="0"/>
              <a:t>‹#›</a:t>
            </a:fld>
            <a:endParaRPr lang="en-US"/>
          </a:p>
        </p:txBody>
      </p:sp>
    </p:spTree>
    <p:extLst>
      <p:ext uri="{BB962C8B-B14F-4D97-AF65-F5344CB8AC3E}">
        <p14:creationId xmlns:p14="http://schemas.microsoft.com/office/powerpoint/2010/main" val="3218871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6A017-ACDC-414F-F49F-B833061E896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745C93D-DD25-EEB9-8386-2F91D9F5D35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E6A0232-6298-99F0-69A7-976899E8716E}"/>
              </a:ext>
            </a:extLst>
          </p:cNvPr>
          <p:cNvSpPr>
            <a:spLocks noGrp="1"/>
          </p:cNvSpPr>
          <p:nvPr>
            <p:ph type="dt" sz="half" idx="10"/>
          </p:nvPr>
        </p:nvSpPr>
        <p:spPr>
          <a:xfrm>
            <a:off x="838200" y="6356350"/>
            <a:ext cx="2743200" cy="365125"/>
          </a:xfrm>
          <a:prstGeom prst="rect">
            <a:avLst/>
          </a:prstGeom>
        </p:spPr>
        <p:txBody>
          <a:bodyPr/>
          <a:lstStyle/>
          <a:p>
            <a:fld id="{9323B41F-7948-2844-B424-A1BFFF41BB1C}" type="datetimeFigureOut">
              <a:rPr lang="en-US" smtClean="0"/>
              <a:t>10/16/22</a:t>
            </a:fld>
            <a:endParaRPr lang="en-US"/>
          </a:p>
        </p:txBody>
      </p:sp>
      <p:sp>
        <p:nvSpPr>
          <p:cNvPr id="5" name="Footer Placeholder 4">
            <a:extLst>
              <a:ext uri="{FF2B5EF4-FFF2-40B4-BE49-F238E27FC236}">
                <a16:creationId xmlns:a16="http://schemas.microsoft.com/office/drawing/2014/main" id="{E14FE956-34D2-C817-8B36-A7613FC27A7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E8BD6E29-5A75-0F80-4D8D-5E04C1E5668E}"/>
              </a:ext>
            </a:extLst>
          </p:cNvPr>
          <p:cNvSpPr>
            <a:spLocks noGrp="1"/>
          </p:cNvSpPr>
          <p:nvPr>
            <p:ph type="sldNum" sz="quarter" idx="12"/>
          </p:nvPr>
        </p:nvSpPr>
        <p:spPr>
          <a:xfrm>
            <a:off x="8610600" y="6356350"/>
            <a:ext cx="2743200" cy="365125"/>
          </a:xfrm>
          <a:prstGeom prst="rect">
            <a:avLst/>
          </a:prstGeom>
        </p:spPr>
        <p:txBody>
          <a:bodyPr/>
          <a:lstStyle/>
          <a:p>
            <a:fld id="{6F1781A5-587C-B744-9E78-A4399BB9DDA0}" type="slidenum">
              <a:rPr lang="en-US" smtClean="0"/>
              <a:t>‹#›</a:t>
            </a:fld>
            <a:endParaRPr lang="en-US"/>
          </a:p>
        </p:txBody>
      </p:sp>
    </p:spTree>
    <p:extLst>
      <p:ext uri="{BB962C8B-B14F-4D97-AF65-F5344CB8AC3E}">
        <p14:creationId xmlns:p14="http://schemas.microsoft.com/office/powerpoint/2010/main" val="2040530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46ACA-1FE8-B547-B12E-8BB416E1AE9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1E2E929E-EACF-41B8-2CCA-4E7C987E93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2D5B0EB-A06E-D924-74B6-714C1B22DF76}"/>
              </a:ext>
            </a:extLst>
          </p:cNvPr>
          <p:cNvSpPr>
            <a:spLocks noGrp="1"/>
          </p:cNvSpPr>
          <p:nvPr>
            <p:ph type="dt" sz="half" idx="10"/>
          </p:nvPr>
        </p:nvSpPr>
        <p:spPr>
          <a:xfrm>
            <a:off x="838200" y="6356350"/>
            <a:ext cx="2743200" cy="365125"/>
          </a:xfrm>
          <a:prstGeom prst="rect">
            <a:avLst/>
          </a:prstGeom>
        </p:spPr>
        <p:txBody>
          <a:bodyPr/>
          <a:lstStyle/>
          <a:p>
            <a:fld id="{9323B41F-7948-2844-B424-A1BFFF41BB1C}" type="datetimeFigureOut">
              <a:rPr lang="en-US" smtClean="0"/>
              <a:t>10/16/22</a:t>
            </a:fld>
            <a:endParaRPr lang="en-US"/>
          </a:p>
        </p:txBody>
      </p:sp>
      <p:sp>
        <p:nvSpPr>
          <p:cNvPr id="5" name="Footer Placeholder 4">
            <a:extLst>
              <a:ext uri="{FF2B5EF4-FFF2-40B4-BE49-F238E27FC236}">
                <a16:creationId xmlns:a16="http://schemas.microsoft.com/office/drawing/2014/main" id="{AF319C3C-0C02-2014-9C58-2500AEA16E3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AD6726AF-94E7-9741-3867-94D0AD7F8E7F}"/>
              </a:ext>
            </a:extLst>
          </p:cNvPr>
          <p:cNvSpPr>
            <a:spLocks noGrp="1"/>
          </p:cNvSpPr>
          <p:nvPr>
            <p:ph type="sldNum" sz="quarter" idx="12"/>
          </p:nvPr>
        </p:nvSpPr>
        <p:spPr>
          <a:xfrm>
            <a:off x="8610600" y="6356350"/>
            <a:ext cx="2743200" cy="365125"/>
          </a:xfrm>
          <a:prstGeom prst="rect">
            <a:avLst/>
          </a:prstGeom>
        </p:spPr>
        <p:txBody>
          <a:bodyPr/>
          <a:lstStyle/>
          <a:p>
            <a:fld id="{6F1781A5-587C-B744-9E78-A4399BB9DDA0}" type="slidenum">
              <a:rPr lang="en-US" smtClean="0"/>
              <a:t>‹#›</a:t>
            </a:fld>
            <a:endParaRPr lang="en-US"/>
          </a:p>
        </p:txBody>
      </p:sp>
    </p:spTree>
    <p:extLst>
      <p:ext uri="{BB962C8B-B14F-4D97-AF65-F5344CB8AC3E}">
        <p14:creationId xmlns:p14="http://schemas.microsoft.com/office/powerpoint/2010/main" val="3097787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98E09-9330-83CB-CDA8-E1324AF5CF7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BEC209B-080B-EB18-2473-F523847C618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DB966DB9-A364-6DC3-6D04-B925970C597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CB2DDCF0-35B4-8855-6FF1-EDFC7D608AB6}"/>
              </a:ext>
            </a:extLst>
          </p:cNvPr>
          <p:cNvSpPr>
            <a:spLocks noGrp="1"/>
          </p:cNvSpPr>
          <p:nvPr>
            <p:ph type="dt" sz="half" idx="10"/>
          </p:nvPr>
        </p:nvSpPr>
        <p:spPr>
          <a:xfrm>
            <a:off x="838200" y="6356350"/>
            <a:ext cx="2743200" cy="365125"/>
          </a:xfrm>
          <a:prstGeom prst="rect">
            <a:avLst/>
          </a:prstGeom>
        </p:spPr>
        <p:txBody>
          <a:bodyPr/>
          <a:lstStyle/>
          <a:p>
            <a:fld id="{9323B41F-7948-2844-B424-A1BFFF41BB1C}" type="datetimeFigureOut">
              <a:rPr lang="en-US" smtClean="0"/>
              <a:t>10/16/22</a:t>
            </a:fld>
            <a:endParaRPr lang="en-US"/>
          </a:p>
        </p:txBody>
      </p:sp>
      <p:sp>
        <p:nvSpPr>
          <p:cNvPr id="6" name="Footer Placeholder 5">
            <a:extLst>
              <a:ext uri="{FF2B5EF4-FFF2-40B4-BE49-F238E27FC236}">
                <a16:creationId xmlns:a16="http://schemas.microsoft.com/office/drawing/2014/main" id="{9C34A89D-971F-2833-C728-80E5849810B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E10C6779-3A4C-25AD-C5A4-4E1024563BEA}"/>
              </a:ext>
            </a:extLst>
          </p:cNvPr>
          <p:cNvSpPr>
            <a:spLocks noGrp="1"/>
          </p:cNvSpPr>
          <p:nvPr>
            <p:ph type="sldNum" sz="quarter" idx="12"/>
          </p:nvPr>
        </p:nvSpPr>
        <p:spPr>
          <a:xfrm>
            <a:off x="8610600" y="6356350"/>
            <a:ext cx="2743200" cy="365125"/>
          </a:xfrm>
          <a:prstGeom prst="rect">
            <a:avLst/>
          </a:prstGeom>
        </p:spPr>
        <p:txBody>
          <a:bodyPr/>
          <a:lstStyle/>
          <a:p>
            <a:fld id="{6F1781A5-587C-B744-9E78-A4399BB9DDA0}" type="slidenum">
              <a:rPr lang="en-US" smtClean="0"/>
              <a:t>‹#›</a:t>
            </a:fld>
            <a:endParaRPr lang="en-US"/>
          </a:p>
        </p:txBody>
      </p:sp>
    </p:spTree>
    <p:extLst>
      <p:ext uri="{BB962C8B-B14F-4D97-AF65-F5344CB8AC3E}">
        <p14:creationId xmlns:p14="http://schemas.microsoft.com/office/powerpoint/2010/main" val="3910797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58867-0BEA-6B77-5B8A-CB5B540B5D21}"/>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FB40B17-3EA6-1F4D-4299-F40421AD85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17E0BC6-61B7-AF90-9DF8-D85E1133E94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BC506E86-626F-0170-4803-269294513A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465F6D0-F3B4-0F36-3A85-1E49DDD21F6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D65B45F3-33EE-D707-22BD-9CF982857DDF}"/>
              </a:ext>
            </a:extLst>
          </p:cNvPr>
          <p:cNvSpPr>
            <a:spLocks noGrp="1"/>
          </p:cNvSpPr>
          <p:nvPr>
            <p:ph type="dt" sz="half" idx="10"/>
          </p:nvPr>
        </p:nvSpPr>
        <p:spPr>
          <a:xfrm>
            <a:off x="838200" y="6356350"/>
            <a:ext cx="2743200" cy="365125"/>
          </a:xfrm>
          <a:prstGeom prst="rect">
            <a:avLst/>
          </a:prstGeom>
        </p:spPr>
        <p:txBody>
          <a:bodyPr/>
          <a:lstStyle/>
          <a:p>
            <a:fld id="{9323B41F-7948-2844-B424-A1BFFF41BB1C}" type="datetimeFigureOut">
              <a:rPr lang="en-US" smtClean="0"/>
              <a:t>10/16/22</a:t>
            </a:fld>
            <a:endParaRPr lang="en-US"/>
          </a:p>
        </p:txBody>
      </p:sp>
      <p:sp>
        <p:nvSpPr>
          <p:cNvPr id="8" name="Footer Placeholder 7">
            <a:extLst>
              <a:ext uri="{FF2B5EF4-FFF2-40B4-BE49-F238E27FC236}">
                <a16:creationId xmlns:a16="http://schemas.microsoft.com/office/drawing/2014/main" id="{D9E188F2-3110-358A-7FAC-52D7A361C31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8B922856-B1E7-75C5-37F8-BFC931E91CF2}"/>
              </a:ext>
            </a:extLst>
          </p:cNvPr>
          <p:cNvSpPr>
            <a:spLocks noGrp="1"/>
          </p:cNvSpPr>
          <p:nvPr>
            <p:ph type="sldNum" sz="quarter" idx="12"/>
          </p:nvPr>
        </p:nvSpPr>
        <p:spPr>
          <a:xfrm>
            <a:off x="8610600" y="6356350"/>
            <a:ext cx="2743200" cy="365125"/>
          </a:xfrm>
          <a:prstGeom prst="rect">
            <a:avLst/>
          </a:prstGeom>
        </p:spPr>
        <p:txBody>
          <a:bodyPr/>
          <a:lstStyle/>
          <a:p>
            <a:fld id="{6F1781A5-587C-B744-9E78-A4399BB9DDA0}" type="slidenum">
              <a:rPr lang="en-US" smtClean="0"/>
              <a:t>‹#›</a:t>
            </a:fld>
            <a:endParaRPr lang="en-US"/>
          </a:p>
        </p:txBody>
      </p:sp>
    </p:spTree>
    <p:extLst>
      <p:ext uri="{BB962C8B-B14F-4D97-AF65-F5344CB8AC3E}">
        <p14:creationId xmlns:p14="http://schemas.microsoft.com/office/powerpoint/2010/main" val="3573028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A8407-6291-44B5-56AC-7B50425262EA}"/>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7BED423B-A39F-9499-B8D5-3BB670D03A86}"/>
              </a:ext>
            </a:extLst>
          </p:cNvPr>
          <p:cNvSpPr>
            <a:spLocks noGrp="1"/>
          </p:cNvSpPr>
          <p:nvPr>
            <p:ph type="dt" sz="half" idx="10"/>
          </p:nvPr>
        </p:nvSpPr>
        <p:spPr>
          <a:xfrm>
            <a:off x="838200" y="6356350"/>
            <a:ext cx="2743200" cy="365125"/>
          </a:xfrm>
          <a:prstGeom prst="rect">
            <a:avLst/>
          </a:prstGeom>
        </p:spPr>
        <p:txBody>
          <a:bodyPr/>
          <a:lstStyle/>
          <a:p>
            <a:fld id="{9323B41F-7948-2844-B424-A1BFFF41BB1C}" type="datetimeFigureOut">
              <a:rPr lang="en-US" smtClean="0"/>
              <a:t>10/16/22</a:t>
            </a:fld>
            <a:endParaRPr lang="en-US"/>
          </a:p>
        </p:txBody>
      </p:sp>
      <p:sp>
        <p:nvSpPr>
          <p:cNvPr id="4" name="Footer Placeholder 3">
            <a:extLst>
              <a:ext uri="{FF2B5EF4-FFF2-40B4-BE49-F238E27FC236}">
                <a16:creationId xmlns:a16="http://schemas.microsoft.com/office/drawing/2014/main" id="{A24F4E1B-4381-6E50-F2A9-690FBF59E12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ED68C815-CB5C-D253-7BC7-735DA1FEBA10}"/>
              </a:ext>
            </a:extLst>
          </p:cNvPr>
          <p:cNvSpPr>
            <a:spLocks noGrp="1"/>
          </p:cNvSpPr>
          <p:nvPr>
            <p:ph type="sldNum" sz="quarter" idx="12"/>
          </p:nvPr>
        </p:nvSpPr>
        <p:spPr>
          <a:xfrm>
            <a:off x="8610600" y="6356350"/>
            <a:ext cx="2743200" cy="365125"/>
          </a:xfrm>
          <a:prstGeom prst="rect">
            <a:avLst/>
          </a:prstGeom>
        </p:spPr>
        <p:txBody>
          <a:bodyPr/>
          <a:lstStyle/>
          <a:p>
            <a:fld id="{6F1781A5-587C-B744-9E78-A4399BB9DDA0}" type="slidenum">
              <a:rPr lang="en-US" smtClean="0"/>
              <a:t>‹#›</a:t>
            </a:fld>
            <a:endParaRPr lang="en-US"/>
          </a:p>
        </p:txBody>
      </p:sp>
    </p:spTree>
    <p:extLst>
      <p:ext uri="{BB962C8B-B14F-4D97-AF65-F5344CB8AC3E}">
        <p14:creationId xmlns:p14="http://schemas.microsoft.com/office/powerpoint/2010/main" val="1463281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6BE575-8E79-179C-78B4-6360005F1DAA}"/>
              </a:ext>
            </a:extLst>
          </p:cNvPr>
          <p:cNvSpPr>
            <a:spLocks noGrp="1"/>
          </p:cNvSpPr>
          <p:nvPr>
            <p:ph type="dt" sz="half" idx="10"/>
          </p:nvPr>
        </p:nvSpPr>
        <p:spPr>
          <a:xfrm>
            <a:off x="838200" y="6356350"/>
            <a:ext cx="2743200" cy="365125"/>
          </a:xfrm>
          <a:prstGeom prst="rect">
            <a:avLst/>
          </a:prstGeom>
        </p:spPr>
        <p:txBody>
          <a:bodyPr/>
          <a:lstStyle/>
          <a:p>
            <a:fld id="{9323B41F-7948-2844-B424-A1BFFF41BB1C}" type="datetimeFigureOut">
              <a:rPr lang="en-US" smtClean="0"/>
              <a:t>10/16/22</a:t>
            </a:fld>
            <a:endParaRPr lang="en-US"/>
          </a:p>
        </p:txBody>
      </p:sp>
      <p:sp>
        <p:nvSpPr>
          <p:cNvPr id="3" name="Footer Placeholder 2">
            <a:extLst>
              <a:ext uri="{FF2B5EF4-FFF2-40B4-BE49-F238E27FC236}">
                <a16:creationId xmlns:a16="http://schemas.microsoft.com/office/drawing/2014/main" id="{D3E4FF15-CCCD-3FE7-A077-C4B96A63C2D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9F1C8E46-3BF5-A963-6901-03A8854C0D09}"/>
              </a:ext>
            </a:extLst>
          </p:cNvPr>
          <p:cNvSpPr>
            <a:spLocks noGrp="1"/>
          </p:cNvSpPr>
          <p:nvPr>
            <p:ph type="sldNum" sz="quarter" idx="12"/>
          </p:nvPr>
        </p:nvSpPr>
        <p:spPr>
          <a:xfrm>
            <a:off x="8610600" y="6356350"/>
            <a:ext cx="2743200" cy="365125"/>
          </a:xfrm>
          <a:prstGeom prst="rect">
            <a:avLst/>
          </a:prstGeom>
        </p:spPr>
        <p:txBody>
          <a:bodyPr/>
          <a:lstStyle/>
          <a:p>
            <a:fld id="{6F1781A5-587C-B744-9E78-A4399BB9DDA0}" type="slidenum">
              <a:rPr lang="en-US" smtClean="0"/>
              <a:t>‹#›</a:t>
            </a:fld>
            <a:endParaRPr lang="en-US"/>
          </a:p>
        </p:txBody>
      </p:sp>
    </p:spTree>
    <p:extLst>
      <p:ext uri="{BB962C8B-B14F-4D97-AF65-F5344CB8AC3E}">
        <p14:creationId xmlns:p14="http://schemas.microsoft.com/office/powerpoint/2010/main" val="3646617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C33A7-6F54-5739-7C58-290E4954B6C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14CD0DD9-BFEC-53CB-889E-8A10AE57B1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7B8BF5EA-BE5E-6F11-AE3D-8B7F245FB8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1D9CDDD-191F-77B6-A43C-7A58F4ED2B11}"/>
              </a:ext>
            </a:extLst>
          </p:cNvPr>
          <p:cNvSpPr>
            <a:spLocks noGrp="1"/>
          </p:cNvSpPr>
          <p:nvPr>
            <p:ph type="dt" sz="half" idx="10"/>
          </p:nvPr>
        </p:nvSpPr>
        <p:spPr>
          <a:xfrm>
            <a:off x="838200" y="6356350"/>
            <a:ext cx="2743200" cy="365125"/>
          </a:xfrm>
          <a:prstGeom prst="rect">
            <a:avLst/>
          </a:prstGeom>
        </p:spPr>
        <p:txBody>
          <a:bodyPr/>
          <a:lstStyle/>
          <a:p>
            <a:fld id="{9323B41F-7948-2844-B424-A1BFFF41BB1C}" type="datetimeFigureOut">
              <a:rPr lang="en-US" smtClean="0"/>
              <a:t>10/16/22</a:t>
            </a:fld>
            <a:endParaRPr lang="en-US"/>
          </a:p>
        </p:txBody>
      </p:sp>
      <p:sp>
        <p:nvSpPr>
          <p:cNvPr id="6" name="Footer Placeholder 5">
            <a:extLst>
              <a:ext uri="{FF2B5EF4-FFF2-40B4-BE49-F238E27FC236}">
                <a16:creationId xmlns:a16="http://schemas.microsoft.com/office/drawing/2014/main" id="{FA668F12-390B-480C-42B6-60BAC0B3090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0743A3FF-D2E1-6BA1-E1CD-53E18880CC20}"/>
              </a:ext>
            </a:extLst>
          </p:cNvPr>
          <p:cNvSpPr>
            <a:spLocks noGrp="1"/>
          </p:cNvSpPr>
          <p:nvPr>
            <p:ph type="sldNum" sz="quarter" idx="12"/>
          </p:nvPr>
        </p:nvSpPr>
        <p:spPr>
          <a:xfrm>
            <a:off x="8610600" y="6356350"/>
            <a:ext cx="2743200" cy="365125"/>
          </a:xfrm>
          <a:prstGeom prst="rect">
            <a:avLst/>
          </a:prstGeom>
        </p:spPr>
        <p:txBody>
          <a:bodyPr/>
          <a:lstStyle/>
          <a:p>
            <a:fld id="{6F1781A5-587C-B744-9E78-A4399BB9DDA0}" type="slidenum">
              <a:rPr lang="en-US" smtClean="0"/>
              <a:t>‹#›</a:t>
            </a:fld>
            <a:endParaRPr lang="en-US"/>
          </a:p>
        </p:txBody>
      </p:sp>
    </p:spTree>
    <p:extLst>
      <p:ext uri="{BB962C8B-B14F-4D97-AF65-F5344CB8AC3E}">
        <p14:creationId xmlns:p14="http://schemas.microsoft.com/office/powerpoint/2010/main" val="1961264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FBB11-6A54-44C9-724A-F1CB51FA9E7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0799D835-BE3F-3969-6E77-9494D35F61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0CC6C0-DF4A-2312-B1F4-47DA745C83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F6F2D51-62CC-713C-A4FD-83635F275FE1}"/>
              </a:ext>
            </a:extLst>
          </p:cNvPr>
          <p:cNvSpPr>
            <a:spLocks noGrp="1"/>
          </p:cNvSpPr>
          <p:nvPr>
            <p:ph type="dt" sz="half" idx="10"/>
          </p:nvPr>
        </p:nvSpPr>
        <p:spPr>
          <a:xfrm>
            <a:off x="838200" y="6356350"/>
            <a:ext cx="2743200" cy="365125"/>
          </a:xfrm>
          <a:prstGeom prst="rect">
            <a:avLst/>
          </a:prstGeom>
        </p:spPr>
        <p:txBody>
          <a:bodyPr/>
          <a:lstStyle/>
          <a:p>
            <a:fld id="{9323B41F-7948-2844-B424-A1BFFF41BB1C}" type="datetimeFigureOut">
              <a:rPr lang="en-US" smtClean="0"/>
              <a:t>10/16/22</a:t>
            </a:fld>
            <a:endParaRPr lang="en-US"/>
          </a:p>
        </p:txBody>
      </p:sp>
      <p:sp>
        <p:nvSpPr>
          <p:cNvPr id="6" name="Footer Placeholder 5">
            <a:extLst>
              <a:ext uri="{FF2B5EF4-FFF2-40B4-BE49-F238E27FC236}">
                <a16:creationId xmlns:a16="http://schemas.microsoft.com/office/drawing/2014/main" id="{8FFC701D-B447-1459-6412-5ECEAC91E87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A8B3BC5A-E5B3-6616-E2F1-28BC1CAFFF0E}"/>
              </a:ext>
            </a:extLst>
          </p:cNvPr>
          <p:cNvSpPr>
            <a:spLocks noGrp="1"/>
          </p:cNvSpPr>
          <p:nvPr>
            <p:ph type="sldNum" sz="quarter" idx="12"/>
          </p:nvPr>
        </p:nvSpPr>
        <p:spPr>
          <a:xfrm>
            <a:off x="8610600" y="6356350"/>
            <a:ext cx="2743200" cy="365125"/>
          </a:xfrm>
          <a:prstGeom prst="rect">
            <a:avLst/>
          </a:prstGeom>
        </p:spPr>
        <p:txBody>
          <a:bodyPr/>
          <a:lstStyle/>
          <a:p>
            <a:fld id="{6F1781A5-587C-B744-9E78-A4399BB9DDA0}" type="slidenum">
              <a:rPr lang="en-US" smtClean="0"/>
              <a:t>‹#›</a:t>
            </a:fld>
            <a:endParaRPr lang="en-US"/>
          </a:p>
        </p:txBody>
      </p:sp>
    </p:spTree>
    <p:extLst>
      <p:ext uri="{BB962C8B-B14F-4D97-AF65-F5344CB8AC3E}">
        <p14:creationId xmlns:p14="http://schemas.microsoft.com/office/powerpoint/2010/main" val="1548366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Background pattern&#10;&#10;Description automatically generated with low confidence">
            <a:extLst>
              <a:ext uri="{FF2B5EF4-FFF2-40B4-BE49-F238E27FC236}">
                <a16:creationId xmlns:a16="http://schemas.microsoft.com/office/drawing/2014/main" id="{FC67B9F6-4C52-3E6A-924F-C69B0F6473AD}"/>
              </a:ext>
            </a:extLst>
          </p:cNvPr>
          <p:cNvPicPr>
            <a:picLocks noChangeAspect="1"/>
          </p:cNvPicPr>
          <p:nvPr userDrawn="1"/>
        </p:nvPicPr>
        <p:blipFill>
          <a:blip r:embed="rId13" cstate="email">
            <a:extLst>
              <a:ext uri="{28A0092B-C50C-407E-A947-70E740481C1C}">
                <a14:useLocalDpi xmlns:a14="http://schemas.microsoft.com/office/drawing/2010/main"/>
              </a:ext>
            </a:extLst>
          </a:blip>
          <a:stretch>
            <a:fillRect/>
          </a:stretch>
        </p:blipFill>
        <p:spPr>
          <a:xfrm>
            <a:off x="0" y="-85165"/>
            <a:ext cx="12192000" cy="7028329"/>
          </a:xfrm>
          <a:prstGeom prst="rect">
            <a:avLst/>
          </a:prstGeom>
        </p:spPr>
      </p:pic>
      <p:sp>
        <p:nvSpPr>
          <p:cNvPr id="2" name="Title Placeholder 1">
            <a:extLst>
              <a:ext uri="{FF2B5EF4-FFF2-40B4-BE49-F238E27FC236}">
                <a16:creationId xmlns:a16="http://schemas.microsoft.com/office/drawing/2014/main" id="{51895448-BE65-1292-F6D0-95ECF5B667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6EF2E47-6879-6DDD-CA75-CC9B7E8816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050507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liverpoolscp.org.uk/assets/1/icon_aug_2022_7minb.pdf"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hyperlink" Target="https://liverpoolscp.org.uk/events/event/icon-trainin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10;&#10;Description automatically generated">
            <a:extLst>
              <a:ext uri="{FF2B5EF4-FFF2-40B4-BE49-F238E27FC236}">
                <a16:creationId xmlns:a16="http://schemas.microsoft.com/office/drawing/2014/main" id="{B5E874E2-04A2-CB3C-8406-1D2E44F1CF1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457842" y="1535971"/>
            <a:ext cx="5276315" cy="3786057"/>
          </a:xfrm>
          <a:prstGeom prst="rect">
            <a:avLst/>
          </a:prstGeom>
        </p:spPr>
      </p:pic>
    </p:spTree>
    <p:extLst>
      <p:ext uri="{BB962C8B-B14F-4D97-AF65-F5344CB8AC3E}">
        <p14:creationId xmlns:p14="http://schemas.microsoft.com/office/powerpoint/2010/main" val="4157344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503BCDE-39AE-C1CD-9761-2BEC4281E484}"/>
              </a:ext>
            </a:extLst>
          </p:cNvPr>
          <p:cNvSpPr txBox="1"/>
          <p:nvPr/>
        </p:nvSpPr>
        <p:spPr>
          <a:xfrm>
            <a:off x="1117600" y="1318491"/>
            <a:ext cx="9956800" cy="461665"/>
          </a:xfrm>
          <a:prstGeom prst="rect">
            <a:avLst/>
          </a:prstGeom>
          <a:noFill/>
        </p:spPr>
        <p:txBody>
          <a:bodyPr wrap="square" rtlCol="0">
            <a:spAutoFit/>
          </a:bodyPr>
          <a:lstStyle/>
          <a:p>
            <a:r>
              <a:rPr lang="en-GB" sz="2400" b="1" dirty="0">
                <a:solidFill>
                  <a:srgbClr val="00A8A9"/>
                </a:solidFill>
              </a:rPr>
              <a:t>Why Prevention?</a:t>
            </a:r>
          </a:p>
        </p:txBody>
      </p:sp>
      <p:sp>
        <p:nvSpPr>
          <p:cNvPr id="6" name="TextBox 5">
            <a:extLst>
              <a:ext uri="{FF2B5EF4-FFF2-40B4-BE49-F238E27FC236}">
                <a16:creationId xmlns:a16="http://schemas.microsoft.com/office/drawing/2014/main" id="{FC3BB726-E0BF-EF35-4601-4F4F05A89B6B}"/>
              </a:ext>
            </a:extLst>
          </p:cNvPr>
          <p:cNvSpPr txBox="1"/>
          <p:nvPr/>
        </p:nvSpPr>
        <p:spPr>
          <a:xfrm>
            <a:off x="738909" y="2318327"/>
            <a:ext cx="3685309" cy="2677656"/>
          </a:xfrm>
          <a:prstGeom prst="rect">
            <a:avLst/>
          </a:prstGeom>
          <a:noFill/>
        </p:spPr>
        <p:txBody>
          <a:bodyPr wrap="square" rtlCol="0">
            <a:spAutoFit/>
          </a:bodyPr>
          <a:lstStyle/>
          <a:p>
            <a:pPr marL="0" indent="0" algn="ctr">
              <a:buNone/>
            </a:pPr>
            <a:r>
              <a:rPr lang="en-GB" sz="2400" u="none" strike="noStrike" baseline="0" dirty="0">
                <a:cs typeface="Arial" panose="020B0604020202020204" pitchFamily="34" charset="0"/>
              </a:rPr>
              <a:t>“ The test of police efficiency is the absence of crime and disorder, not the visible evidence of police action in dealing with it.” (Robert PEEL)</a:t>
            </a:r>
          </a:p>
          <a:p>
            <a:pPr marL="0" indent="0" algn="ctr">
              <a:buNone/>
            </a:pPr>
            <a:endParaRPr lang="en-GB" sz="2400" u="none" strike="noStrike" baseline="0" dirty="0">
              <a:cs typeface="Arial" panose="020B0604020202020204" pitchFamily="34" charset="0"/>
            </a:endParaRPr>
          </a:p>
        </p:txBody>
      </p:sp>
      <p:pic>
        <p:nvPicPr>
          <p:cNvPr id="4" name="Picture 3">
            <a:extLst>
              <a:ext uri="{FF2B5EF4-FFF2-40B4-BE49-F238E27FC236}">
                <a16:creationId xmlns:a16="http://schemas.microsoft.com/office/drawing/2014/main" id="{82E19B1E-5471-4264-D124-8FCB9B48A4A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633021" y="1649769"/>
            <a:ext cx="4269525" cy="4152343"/>
          </a:xfrm>
          <a:prstGeom prst="rect">
            <a:avLst/>
          </a:prstGeom>
        </p:spPr>
      </p:pic>
    </p:spTree>
    <p:extLst>
      <p:ext uri="{BB962C8B-B14F-4D97-AF65-F5344CB8AC3E}">
        <p14:creationId xmlns:p14="http://schemas.microsoft.com/office/powerpoint/2010/main" val="2372829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503BCDE-39AE-C1CD-9761-2BEC4281E484}"/>
              </a:ext>
            </a:extLst>
          </p:cNvPr>
          <p:cNvSpPr txBox="1"/>
          <p:nvPr/>
        </p:nvSpPr>
        <p:spPr>
          <a:xfrm>
            <a:off x="951345" y="997527"/>
            <a:ext cx="10123055" cy="461665"/>
          </a:xfrm>
          <a:prstGeom prst="rect">
            <a:avLst/>
          </a:prstGeom>
          <a:noFill/>
        </p:spPr>
        <p:txBody>
          <a:bodyPr wrap="square" rtlCol="0">
            <a:spAutoFit/>
          </a:bodyPr>
          <a:lstStyle/>
          <a:p>
            <a:r>
              <a:rPr lang="en-GB" sz="2400" b="1" dirty="0">
                <a:solidFill>
                  <a:srgbClr val="00A8A9"/>
                </a:solidFill>
              </a:rPr>
              <a:t>Why Prevention?</a:t>
            </a:r>
          </a:p>
        </p:txBody>
      </p:sp>
      <p:sp>
        <p:nvSpPr>
          <p:cNvPr id="6" name="TextBox 5">
            <a:extLst>
              <a:ext uri="{FF2B5EF4-FFF2-40B4-BE49-F238E27FC236}">
                <a16:creationId xmlns:a16="http://schemas.microsoft.com/office/drawing/2014/main" id="{FC3BB726-E0BF-EF35-4601-4F4F05A89B6B}"/>
              </a:ext>
            </a:extLst>
          </p:cNvPr>
          <p:cNvSpPr txBox="1"/>
          <p:nvPr/>
        </p:nvSpPr>
        <p:spPr>
          <a:xfrm>
            <a:off x="443345" y="1884219"/>
            <a:ext cx="10631055" cy="4441024"/>
          </a:xfrm>
          <a:prstGeom prst="rect">
            <a:avLst/>
          </a:prstGeom>
          <a:noFill/>
        </p:spPr>
        <p:txBody>
          <a:bodyPr wrap="square" rtlCol="0">
            <a:spAutoFit/>
          </a:bodyPr>
          <a:lstStyle/>
          <a:p>
            <a:pPr marL="285750" indent="-285750">
              <a:buFont typeface="Arial" panose="020B0604020202020204" pitchFamily="34" charset="0"/>
              <a:buChar char="•"/>
            </a:pPr>
            <a:r>
              <a:rPr lang="en-GB" sz="1400" dirty="0">
                <a:ea typeface="Calibri" panose="020F0502020204030204" pitchFamily="34" charset="0"/>
                <a:cs typeface="Arial" panose="020B0604020202020204" pitchFamily="34" charset="0"/>
              </a:rPr>
              <a:t>In 2021, 80% of our demand is not actually crime related </a:t>
            </a:r>
          </a:p>
          <a:p>
            <a:pPr marL="285750" indent="-285750">
              <a:buFont typeface="Arial" panose="020B0604020202020204" pitchFamily="34" charset="0"/>
              <a:buChar char="•"/>
            </a:pPr>
            <a:endParaRPr lang="en-GB" sz="1400" dirty="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GB" sz="1400" dirty="0">
                <a:effectLst/>
                <a:ea typeface="Calibri" panose="020F0502020204030204" pitchFamily="34" charset="0"/>
                <a:cs typeface="Arial" panose="020B0604020202020204" pitchFamily="34" charset="0"/>
              </a:rPr>
              <a:t>Faced with this rising demand and increased complexity it is clear that we must have a broader approach to policing and a clearer connection to our partners / communities.</a:t>
            </a:r>
          </a:p>
          <a:p>
            <a:pPr marL="285750" indent="-285750">
              <a:buFont typeface="Arial" panose="020B0604020202020204" pitchFamily="34" charset="0"/>
              <a:buChar char="•"/>
            </a:pPr>
            <a:endParaRPr lang="en-GB" sz="1400" dirty="0">
              <a:effectLst/>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GB" sz="1400" dirty="0">
                <a:effectLst/>
                <a:ea typeface="Calibri" panose="020F0502020204030204" pitchFamily="34" charset="0"/>
                <a:cs typeface="Arial" panose="020B0604020202020204" pitchFamily="34" charset="0"/>
              </a:rPr>
              <a:t>We are very often the front door to other services because we are 24/7.</a:t>
            </a:r>
          </a:p>
          <a:p>
            <a:pPr marL="0" indent="0">
              <a:buNone/>
            </a:pPr>
            <a:endParaRPr lang="en-GB" sz="1400" dirty="0">
              <a:effectLst/>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GB" sz="1400" dirty="0">
                <a:effectLst/>
                <a:ea typeface="Times New Roman" panose="02020603050405020304" pitchFamily="18" charset="0"/>
                <a:cs typeface="Arial" panose="020B0604020202020204" pitchFamily="34" charset="0"/>
              </a:rPr>
              <a:t>A preventative policing approach is not about policing trying to fix problems that are not ours to fix or delivering interventions that we are simply not qualified to do. Merseyside Police need to be consistently part of a broader whole system approach to prevention, working in collaboration with our partners / communities.</a:t>
            </a:r>
          </a:p>
          <a:p>
            <a:pPr marL="285750" indent="-285750">
              <a:buFont typeface="Arial" panose="020B0604020202020204" pitchFamily="34" charset="0"/>
              <a:buChar char="•"/>
            </a:pPr>
            <a:endParaRPr lang="en-GB" sz="1400" dirty="0">
              <a:effectLst/>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GB" sz="1400" dirty="0">
                <a:ea typeface="Times New Roman" panose="02020603050405020304" pitchFamily="18" charset="0"/>
                <a:cs typeface="Arial" panose="020B0604020202020204" pitchFamily="34" charset="0"/>
              </a:rPr>
              <a:t>Being part of a whole system approach means we have</a:t>
            </a:r>
            <a:r>
              <a:rPr lang="en-GB" sz="1400" dirty="0">
                <a:effectLst/>
                <a:ea typeface="Times New Roman" panose="02020603050405020304" pitchFamily="18" charset="0"/>
                <a:cs typeface="Arial" panose="020B0604020202020204" pitchFamily="34" charset="0"/>
              </a:rPr>
              <a:t> a place at the table so that we can identify the crossovers, the duplication and how we can work together to reduce demand on agencies but most importantly develops an approach that simplifies the system for the end user – whether that be an individual, families or communities.</a:t>
            </a:r>
          </a:p>
          <a:p>
            <a:endParaRPr lang="en-GB" sz="1400" dirty="0">
              <a:effectLst/>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r>
              <a:rPr lang="en-GB" sz="1400" dirty="0">
                <a:ea typeface="Calibri" panose="020F0502020204030204" pitchFamily="34" charset="0"/>
                <a:cs typeface="Arial" panose="020B0604020202020204" pitchFamily="34" charset="0"/>
              </a:rPr>
              <a:t>Merseyside Police </a:t>
            </a:r>
            <a:r>
              <a:rPr lang="en-GB" sz="1400" dirty="0">
                <a:effectLst/>
                <a:ea typeface="Calibri" panose="020F0502020204030204" pitchFamily="34" charset="0"/>
                <a:cs typeface="Arial" panose="020B0604020202020204" pitchFamily="34" charset="0"/>
              </a:rPr>
              <a:t>Chief Constable, Serena Kennedy has made developing a preventative approach to the way we deal with individuals, families and </a:t>
            </a:r>
            <a:r>
              <a:rPr lang="en-GB" sz="1400" dirty="0">
                <a:ea typeface="Calibri" panose="020F0502020204030204" pitchFamily="34" charset="0"/>
                <a:cs typeface="Arial" panose="020B0604020202020204" pitchFamily="34" charset="0"/>
              </a:rPr>
              <a:t>communities, as one of her main priorities. </a:t>
            </a:r>
          </a:p>
          <a:p>
            <a:pPr marL="285750" indent="-285750">
              <a:lnSpc>
                <a:spcPct val="107000"/>
              </a:lnSpc>
              <a:spcAft>
                <a:spcPts val="800"/>
              </a:spcAft>
              <a:buFont typeface="Arial" panose="020B0604020202020204" pitchFamily="34" charset="0"/>
              <a:buChar char="•"/>
            </a:pPr>
            <a:endParaRPr lang="en-GB" sz="1400" dirty="0">
              <a:ea typeface="Calibri" panose="020F0502020204030204" pitchFamily="34" charset="0"/>
              <a:cs typeface="Arial" panose="020B0604020202020204" pitchFamily="34" charset="0"/>
            </a:endParaRPr>
          </a:p>
          <a:p>
            <a:pPr>
              <a:lnSpc>
                <a:spcPct val="107000"/>
              </a:lnSpc>
              <a:spcAft>
                <a:spcPts val="800"/>
              </a:spcAft>
            </a:pPr>
            <a:endParaRPr lang="en-GB" sz="1400" dirty="0">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82403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503BCDE-39AE-C1CD-9761-2BEC4281E484}"/>
              </a:ext>
            </a:extLst>
          </p:cNvPr>
          <p:cNvSpPr txBox="1"/>
          <p:nvPr/>
        </p:nvSpPr>
        <p:spPr>
          <a:xfrm>
            <a:off x="1117600" y="1318491"/>
            <a:ext cx="9956800" cy="461665"/>
          </a:xfrm>
          <a:prstGeom prst="rect">
            <a:avLst/>
          </a:prstGeom>
          <a:noFill/>
        </p:spPr>
        <p:txBody>
          <a:bodyPr wrap="square" rtlCol="0">
            <a:spAutoFit/>
          </a:bodyPr>
          <a:lstStyle/>
          <a:p>
            <a:r>
              <a:rPr lang="en-GB" sz="2400" b="1" dirty="0">
                <a:solidFill>
                  <a:srgbClr val="00A8A9"/>
                </a:solidFill>
              </a:rPr>
              <a:t>What is our approach?</a:t>
            </a:r>
          </a:p>
        </p:txBody>
      </p:sp>
      <p:sp>
        <p:nvSpPr>
          <p:cNvPr id="6" name="TextBox 5">
            <a:extLst>
              <a:ext uri="{FF2B5EF4-FFF2-40B4-BE49-F238E27FC236}">
                <a16:creationId xmlns:a16="http://schemas.microsoft.com/office/drawing/2014/main" id="{FC3BB726-E0BF-EF35-4601-4F4F05A89B6B}"/>
              </a:ext>
            </a:extLst>
          </p:cNvPr>
          <p:cNvSpPr txBox="1"/>
          <p:nvPr/>
        </p:nvSpPr>
        <p:spPr>
          <a:xfrm>
            <a:off x="1117601" y="2024704"/>
            <a:ext cx="9956799" cy="4401205"/>
          </a:xfrm>
          <a:prstGeom prst="rect">
            <a:avLst/>
          </a:prstGeom>
          <a:noFill/>
        </p:spPr>
        <p:txBody>
          <a:bodyPr wrap="square" rtlCol="0">
            <a:spAutoFit/>
          </a:bodyPr>
          <a:lstStyle/>
          <a:p>
            <a:pPr marL="285750" indent="-285750">
              <a:buFont typeface="Arial" panose="020B0604020202020204" pitchFamily="34" charset="0"/>
              <a:buChar char="•"/>
            </a:pPr>
            <a:r>
              <a:rPr lang="en-GB" sz="1400" dirty="0">
                <a:cs typeface="Arial" panose="020B0604020202020204" pitchFamily="34" charset="0"/>
              </a:rPr>
              <a:t>Chief Constable Serena Kennedy has been named as the new National Police Chief’s Council lead for Preventative Policing. The NPCC are soon to launch a strategy for England &amp; Wales outlining Public Health Approaches around phases of prevention. </a:t>
            </a:r>
          </a:p>
          <a:p>
            <a:r>
              <a:rPr lang="en-GB" sz="1400" dirty="0">
                <a:cs typeface="Arial" panose="020B0604020202020204" pitchFamily="34" charset="0"/>
              </a:rPr>
              <a:t>       They are: </a:t>
            </a:r>
          </a:p>
          <a:p>
            <a:endParaRPr lang="en-GB" sz="1400" dirty="0">
              <a:cs typeface="Arial" panose="020B0604020202020204" pitchFamily="34" charset="0"/>
            </a:endParaRPr>
          </a:p>
          <a:p>
            <a:pPr marL="742950" lvl="1" indent="-285750">
              <a:buFont typeface="Arial" panose="020B0604020202020204" pitchFamily="34" charset="0"/>
              <a:buChar char="•"/>
            </a:pPr>
            <a:r>
              <a:rPr lang="en-GB" sz="1400" b="1" dirty="0">
                <a:cs typeface="Arial" panose="020B0604020202020204" pitchFamily="34" charset="0"/>
              </a:rPr>
              <a:t>Primary prevention </a:t>
            </a:r>
            <a:r>
              <a:rPr lang="en-GB" sz="1400" dirty="0">
                <a:cs typeface="Arial" panose="020B0604020202020204" pitchFamily="34" charset="0"/>
              </a:rPr>
              <a:t>- Aimed at minimising the risk of harm through a focus on the whole population.</a:t>
            </a:r>
          </a:p>
          <a:p>
            <a:pPr marL="742950" lvl="1" indent="-285750">
              <a:buFont typeface="Arial" panose="020B0604020202020204" pitchFamily="34" charset="0"/>
              <a:buChar char="•"/>
            </a:pPr>
            <a:r>
              <a:rPr lang="en-GB" sz="1400" b="1" dirty="0">
                <a:cs typeface="Arial" panose="020B0604020202020204" pitchFamily="34" charset="0"/>
              </a:rPr>
              <a:t>Secondary intervention </a:t>
            </a:r>
            <a:r>
              <a:rPr lang="en-GB" sz="1400" dirty="0">
                <a:cs typeface="Arial" panose="020B0604020202020204" pitchFamily="34" charset="0"/>
              </a:rPr>
              <a:t>- Targeting individuals at a high risk of offending to divert them from involvement.</a:t>
            </a:r>
          </a:p>
          <a:p>
            <a:pPr marL="742950" lvl="1" indent="-285750">
              <a:buFont typeface="Arial" panose="020B0604020202020204" pitchFamily="34" charset="0"/>
              <a:buChar char="•"/>
            </a:pPr>
            <a:r>
              <a:rPr lang="en-GB" sz="1400" b="1" dirty="0">
                <a:cs typeface="Arial" panose="020B0604020202020204" pitchFamily="34" charset="0"/>
              </a:rPr>
              <a:t>Tertiary prevention </a:t>
            </a:r>
            <a:r>
              <a:rPr lang="en-GB" sz="1400" dirty="0">
                <a:cs typeface="Arial" panose="020B0604020202020204" pitchFamily="34" charset="0"/>
              </a:rPr>
              <a:t>- Preventing existing &amp; recurring problems by tackling the vulnerability of the victim, offender or location.</a:t>
            </a:r>
          </a:p>
          <a:p>
            <a:pPr>
              <a:lnSpc>
                <a:spcPct val="100000"/>
              </a:lnSpc>
              <a:spcBef>
                <a:spcPts val="0"/>
              </a:spcBef>
            </a:pPr>
            <a:endParaRPr lang="en-GB" sz="1400" dirty="0">
              <a:cs typeface="Arial" panose="020B0604020202020204" pitchFamily="34" charset="0"/>
            </a:endParaRPr>
          </a:p>
          <a:p>
            <a:pPr marL="285750" indent="-285750">
              <a:lnSpc>
                <a:spcPct val="100000"/>
              </a:lnSpc>
              <a:spcBef>
                <a:spcPts val="0"/>
              </a:spcBef>
              <a:buFont typeface="Arial" panose="020B0604020202020204" pitchFamily="34" charset="0"/>
              <a:buChar char="•"/>
            </a:pPr>
            <a:r>
              <a:rPr lang="en-GB" sz="1400" dirty="0">
                <a:effectLst/>
                <a:ea typeface="Calibri" panose="020F0502020204030204" pitchFamily="34" charset="0"/>
                <a:cs typeface="Arial" panose="020B0604020202020204" pitchFamily="34" charset="0"/>
              </a:rPr>
              <a:t>A new Preventative Policing strand has been formed in Merseyside. B</a:t>
            </a:r>
            <a:r>
              <a:rPr lang="en-GB" sz="1400" dirty="0">
                <a:cs typeface="Arial" panose="020B0604020202020204" pitchFamily="34" charset="0"/>
              </a:rPr>
              <a:t>uilding on the success of existing Preventative capability - </a:t>
            </a:r>
            <a:r>
              <a:rPr lang="en-GB" sz="1400" dirty="0">
                <a:effectLst/>
                <a:ea typeface="Times New Roman" panose="02020603050405020304" pitchFamily="18" charset="0"/>
                <a:cs typeface="Arial" panose="020B0604020202020204" pitchFamily="34" charset="0"/>
              </a:rPr>
              <a:t>our Violence Reduction Partnership, County Lines, Op Adder, Serious and Organised Crime, Missing Persons Unit, Early Help and Problem-Solving teams. </a:t>
            </a:r>
            <a:r>
              <a:rPr lang="en-GB" sz="1400" b="1" dirty="0">
                <a:effectLst/>
                <a:ea typeface="Times New Roman" panose="02020603050405020304" pitchFamily="18" charset="0"/>
                <a:cs typeface="Arial" panose="020B0604020202020204" pitchFamily="34" charset="0"/>
              </a:rPr>
              <a:t>Whole system Approach</a:t>
            </a:r>
            <a:endParaRPr lang="en-GB" sz="1400" b="1" dirty="0">
              <a:cs typeface="Arial" panose="020B0604020202020204" pitchFamily="34" charset="0"/>
            </a:endParaRPr>
          </a:p>
          <a:p>
            <a:pPr marL="285750" indent="-285750">
              <a:lnSpc>
                <a:spcPct val="100000"/>
              </a:lnSpc>
              <a:spcBef>
                <a:spcPts val="0"/>
              </a:spcBef>
              <a:buFont typeface="Arial" panose="020B0604020202020204" pitchFamily="34" charset="0"/>
              <a:buChar char="•"/>
            </a:pPr>
            <a:endParaRPr lang="en-GB" sz="1400" dirty="0">
              <a:cs typeface="Arial" panose="020B0604020202020204" pitchFamily="34" charset="0"/>
            </a:endParaRPr>
          </a:p>
          <a:p>
            <a:pPr marL="285750" indent="-285750">
              <a:buFont typeface="Arial" panose="020B0604020202020204" pitchFamily="34" charset="0"/>
              <a:buChar char="•"/>
            </a:pPr>
            <a:r>
              <a:rPr lang="en-GB" sz="1400" dirty="0">
                <a:cs typeface="Arial" panose="020B0604020202020204" pitchFamily="34" charset="0"/>
              </a:rPr>
              <a:t>Focusing on an organisational shift in </a:t>
            </a:r>
            <a:r>
              <a:rPr lang="en-GB" sz="1400" b="1" dirty="0">
                <a:cs typeface="Arial" panose="020B0604020202020204" pitchFamily="34" charset="0"/>
              </a:rPr>
              <a:t>mindset</a:t>
            </a:r>
            <a:r>
              <a:rPr lang="en-GB" sz="1400" dirty="0">
                <a:cs typeface="Arial" panose="020B0604020202020204" pitchFamily="34" charset="0"/>
              </a:rPr>
              <a:t>. Learning from what works, and what doesn’t. </a:t>
            </a:r>
          </a:p>
          <a:p>
            <a:pPr>
              <a:lnSpc>
                <a:spcPct val="100000"/>
              </a:lnSpc>
              <a:spcBef>
                <a:spcPts val="0"/>
              </a:spcBef>
            </a:pPr>
            <a:endParaRPr lang="en-GB" sz="1400" dirty="0">
              <a:cs typeface="Arial" panose="020B0604020202020204" pitchFamily="34" charset="0"/>
            </a:endParaRPr>
          </a:p>
          <a:p>
            <a:pPr marL="285750" indent="-285750">
              <a:lnSpc>
                <a:spcPct val="100000"/>
              </a:lnSpc>
              <a:spcBef>
                <a:spcPts val="0"/>
              </a:spcBef>
              <a:buFont typeface="Arial" panose="020B0604020202020204" pitchFamily="34" charset="0"/>
              <a:buChar char="•"/>
            </a:pPr>
            <a:r>
              <a:rPr lang="en-GB" sz="1400" dirty="0">
                <a:cs typeface="Arial" panose="020B0604020202020204" pitchFamily="34" charset="0"/>
              </a:rPr>
              <a:t>Tackling inequality and providing a focus on ‘complex lives’. Working in partnership with communities, stakeholders &amp; academia.</a:t>
            </a:r>
          </a:p>
          <a:p>
            <a:pPr marL="285750" indent="-285750">
              <a:lnSpc>
                <a:spcPct val="100000"/>
              </a:lnSpc>
              <a:spcBef>
                <a:spcPts val="0"/>
              </a:spcBef>
              <a:buFont typeface="Arial" panose="020B0604020202020204" pitchFamily="34" charset="0"/>
              <a:buChar char="•"/>
            </a:pPr>
            <a:endParaRPr lang="en-GB" sz="1400" dirty="0">
              <a:cs typeface="Arial" panose="020B0604020202020204" pitchFamily="34" charset="0"/>
            </a:endParaRPr>
          </a:p>
          <a:p>
            <a:pPr marL="285750" indent="-285750">
              <a:buFont typeface="Arial" panose="020B0604020202020204" pitchFamily="34" charset="0"/>
              <a:buChar char="•"/>
            </a:pPr>
            <a:r>
              <a:rPr lang="en-GB" sz="1400" dirty="0">
                <a:effectLst/>
                <a:ea typeface="Calibri" panose="020F0502020204030204" pitchFamily="34" charset="0"/>
                <a:cs typeface="Arial" panose="020B0604020202020204" pitchFamily="34" charset="0"/>
              </a:rPr>
              <a:t>It is not a shift of focus from being a proactive force. That side of policing will continue as normal.</a:t>
            </a:r>
          </a:p>
          <a:p>
            <a:pPr>
              <a:lnSpc>
                <a:spcPct val="100000"/>
              </a:lnSpc>
              <a:spcBef>
                <a:spcPts val="0"/>
              </a:spcBef>
            </a:pPr>
            <a:endParaRPr lang="en-GB" sz="1400" dirty="0">
              <a:cs typeface="Arial" panose="020B0604020202020204" pitchFamily="34" charset="0"/>
            </a:endParaRPr>
          </a:p>
          <a:p>
            <a:pPr>
              <a:lnSpc>
                <a:spcPct val="100000"/>
              </a:lnSpc>
              <a:spcBef>
                <a:spcPts val="0"/>
              </a:spcBef>
            </a:pPr>
            <a:endParaRPr lang="en-GB" sz="1400" dirty="0">
              <a:cs typeface="Arial" panose="020B0604020202020204" pitchFamily="34" charset="0"/>
            </a:endParaRPr>
          </a:p>
        </p:txBody>
      </p:sp>
    </p:spTree>
    <p:extLst>
      <p:ext uri="{BB962C8B-B14F-4D97-AF65-F5344CB8AC3E}">
        <p14:creationId xmlns:p14="http://schemas.microsoft.com/office/powerpoint/2010/main" val="62984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503BCDE-39AE-C1CD-9761-2BEC4281E484}"/>
              </a:ext>
            </a:extLst>
          </p:cNvPr>
          <p:cNvSpPr txBox="1"/>
          <p:nvPr/>
        </p:nvSpPr>
        <p:spPr>
          <a:xfrm>
            <a:off x="1117600" y="1318491"/>
            <a:ext cx="9956800" cy="461665"/>
          </a:xfrm>
          <a:prstGeom prst="rect">
            <a:avLst/>
          </a:prstGeom>
          <a:noFill/>
        </p:spPr>
        <p:txBody>
          <a:bodyPr wrap="square" rtlCol="0">
            <a:spAutoFit/>
          </a:bodyPr>
          <a:lstStyle/>
          <a:p>
            <a:r>
              <a:rPr lang="en-GB" sz="2400" b="1" dirty="0">
                <a:solidFill>
                  <a:srgbClr val="00A8A9"/>
                </a:solidFill>
              </a:rPr>
              <a:t>Serious Case Reviews -  Key Themes</a:t>
            </a:r>
          </a:p>
        </p:txBody>
      </p:sp>
      <p:sp>
        <p:nvSpPr>
          <p:cNvPr id="6" name="TextBox 5">
            <a:extLst>
              <a:ext uri="{FF2B5EF4-FFF2-40B4-BE49-F238E27FC236}">
                <a16:creationId xmlns:a16="http://schemas.microsoft.com/office/drawing/2014/main" id="{FC3BB726-E0BF-EF35-4601-4F4F05A89B6B}"/>
              </a:ext>
            </a:extLst>
          </p:cNvPr>
          <p:cNvSpPr txBox="1"/>
          <p:nvPr/>
        </p:nvSpPr>
        <p:spPr>
          <a:xfrm>
            <a:off x="1117601" y="1665856"/>
            <a:ext cx="4083050" cy="6555641"/>
          </a:xfrm>
          <a:prstGeom prst="rect">
            <a:avLst/>
          </a:prstGeom>
          <a:noFill/>
        </p:spPr>
        <p:txBody>
          <a:bodyPr wrap="square" rtlCol="0">
            <a:spAutoFit/>
          </a:bodyPr>
          <a:lstStyle/>
          <a:p>
            <a:endParaRPr lang="en-GB" sz="1400" dirty="0">
              <a:solidFill>
                <a:srgbClr val="000000"/>
              </a:solidFill>
              <a:effectLst/>
              <a:latin typeface="Calibri" panose="020F0502020204030204" pitchFamily="34" charset="0"/>
              <a:ea typeface="Calibri" panose="020F0502020204030204" pitchFamily="34" charset="0"/>
            </a:endParaRPr>
          </a:p>
          <a:p>
            <a:r>
              <a:rPr lang="en-GB" sz="1400" dirty="0">
                <a:solidFill>
                  <a:srgbClr val="000000"/>
                </a:solidFill>
                <a:effectLst/>
                <a:latin typeface="Calibri" panose="020F0502020204030204" pitchFamily="34" charset="0"/>
                <a:ea typeface="Calibri" panose="020F0502020204030204" pitchFamily="34" charset="0"/>
              </a:rPr>
              <a:t>PAN Merseyside Workforce development Group</a:t>
            </a:r>
          </a:p>
          <a:p>
            <a:pPr marL="342900" indent="-342900">
              <a:buAutoNum type="arabicParenR"/>
            </a:pPr>
            <a:endParaRPr lang="en-GB" sz="1400" b="1" dirty="0">
              <a:solidFill>
                <a:srgbClr val="000000"/>
              </a:solidFill>
              <a:latin typeface="Calibri" panose="020F0502020204030204" pitchFamily="34" charset="0"/>
              <a:ea typeface="Calibri" panose="020F0502020204030204" pitchFamily="34" charset="0"/>
            </a:endParaRPr>
          </a:p>
          <a:p>
            <a:pPr marL="342900" indent="-342900">
              <a:buAutoNum type="arabicParenR"/>
            </a:pPr>
            <a:r>
              <a:rPr lang="en-GB" sz="1400" b="1" dirty="0">
                <a:solidFill>
                  <a:srgbClr val="000000"/>
                </a:solidFill>
                <a:effectLst/>
                <a:latin typeface="Calibri" panose="020F0502020204030204" pitchFamily="34" charset="0"/>
                <a:ea typeface="Calibri" panose="020F0502020204030204" pitchFamily="34" charset="0"/>
              </a:rPr>
              <a:t>Professional Curiosity &amp; Challenge</a:t>
            </a:r>
          </a:p>
          <a:p>
            <a:pPr marL="342900" indent="-342900">
              <a:buAutoNum type="arabicParenR"/>
            </a:pPr>
            <a:r>
              <a:rPr lang="en-GB" sz="1400" b="1" dirty="0">
                <a:solidFill>
                  <a:srgbClr val="000000"/>
                </a:solidFill>
                <a:effectLst/>
                <a:latin typeface="Calibri" panose="020F0502020204030204" pitchFamily="34" charset="0"/>
                <a:ea typeface="Calibri" panose="020F0502020204030204" pitchFamily="34" charset="0"/>
              </a:rPr>
              <a:t>Information Sharing</a:t>
            </a:r>
          </a:p>
          <a:p>
            <a:pPr marL="342900" indent="-342900">
              <a:buFontTx/>
              <a:buAutoNum type="arabicParenR"/>
            </a:pPr>
            <a:r>
              <a:rPr lang="en-GB" sz="1400" b="1" dirty="0">
                <a:solidFill>
                  <a:srgbClr val="000000"/>
                </a:solidFill>
                <a:effectLst/>
                <a:latin typeface="Calibri" panose="020F0502020204030204" pitchFamily="34" charset="0"/>
                <a:ea typeface="Calibri" panose="020F0502020204030204" pitchFamily="34" charset="0"/>
              </a:rPr>
              <a:t>Voice &amp; Lived Experience of the/ Child</a:t>
            </a:r>
          </a:p>
          <a:p>
            <a:pPr marL="342900" indent="-342900">
              <a:buAutoNum type="arabicParenR"/>
            </a:pPr>
            <a:r>
              <a:rPr lang="en-GB" sz="1400" b="1" dirty="0">
                <a:solidFill>
                  <a:srgbClr val="000000"/>
                </a:solidFill>
                <a:effectLst/>
                <a:latin typeface="Calibri" panose="020F0502020204030204" pitchFamily="34" charset="0"/>
                <a:ea typeface="Calibri" panose="020F0502020204030204" pitchFamily="34" charset="0"/>
              </a:rPr>
              <a:t>Contextual Safeguarding</a:t>
            </a:r>
            <a:endParaRPr lang="en-GB" sz="1400" b="1" dirty="0">
              <a:solidFill>
                <a:srgbClr val="000000"/>
              </a:solidFill>
              <a:latin typeface="Calibri" panose="020F0502020204030204" pitchFamily="34" charset="0"/>
              <a:ea typeface="Calibri" panose="020F0502020204030204" pitchFamily="34" charset="0"/>
            </a:endParaRPr>
          </a:p>
          <a:p>
            <a:pPr marL="342900" indent="-342900">
              <a:buAutoNum type="arabicParenR"/>
            </a:pPr>
            <a:r>
              <a:rPr lang="en-GB" sz="1400" b="1" dirty="0">
                <a:solidFill>
                  <a:srgbClr val="000000"/>
                </a:solidFill>
                <a:effectLst/>
                <a:latin typeface="Calibri" panose="020F0502020204030204" pitchFamily="34" charset="0"/>
                <a:ea typeface="Calibri" panose="020F0502020204030204" pitchFamily="34" charset="0"/>
              </a:rPr>
              <a:t>Recording &amp; Decision Making</a:t>
            </a:r>
          </a:p>
          <a:p>
            <a:pPr marL="342900" indent="-342900">
              <a:buAutoNum type="arabicParenR"/>
            </a:pPr>
            <a:endParaRPr lang="en-GB" sz="1400" b="1" dirty="0">
              <a:solidFill>
                <a:srgbClr val="000000"/>
              </a:solidFill>
              <a:latin typeface="Calibri" panose="020F0502020204030204" pitchFamily="34" charset="0"/>
              <a:ea typeface="Calibri" panose="020F0502020204030204" pitchFamily="34" charset="0"/>
            </a:endParaRPr>
          </a:p>
          <a:p>
            <a:endParaRPr lang="en-GB" sz="1400" b="1" dirty="0">
              <a:solidFill>
                <a:srgbClr val="000000"/>
              </a:solidFill>
              <a:effectLst/>
              <a:latin typeface="Calibri" panose="020F0502020204030204" pitchFamily="34" charset="0"/>
              <a:ea typeface="Calibri" panose="020F0502020204030204" pitchFamily="34" charset="0"/>
            </a:endParaRPr>
          </a:p>
          <a:p>
            <a:r>
              <a:rPr lang="en-GB" sz="1400" b="1" i="0" u="sng" dirty="0">
                <a:solidFill>
                  <a:srgbClr val="333333"/>
                </a:solidFill>
                <a:effectLst/>
              </a:rPr>
              <a:t>Liverpoolscp.org.uk </a:t>
            </a:r>
          </a:p>
          <a:p>
            <a:pPr marL="342900" indent="-342900">
              <a:buAutoNum type="arabicParenR"/>
            </a:pPr>
            <a:endParaRPr lang="en-GB" sz="1400" b="1" dirty="0">
              <a:solidFill>
                <a:srgbClr val="000000"/>
              </a:solidFill>
              <a:latin typeface="Calibri" panose="020F0502020204030204" pitchFamily="34" charset="0"/>
              <a:ea typeface="Calibri" panose="020F0502020204030204" pitchFamily="34" charset="0"/>
            </a:endParaRPr>
          </a:p>
          <a:p>
            <a:pPr marL="342900" indent="-342900">
              <a:buAutoNum type="arabicParenR"/>
            </a:pPr>
            <a:endParaRPr lang="en-GB" sz="1400" b="1" dirty="0">
              <a:solidFill>
                <a:srgbClr val="000000"/>
              </a:solidFill>
              <a:latin typeface="Calibri" panose="020F0502020204030204" pitchFamily="34" charset="0"/>
              <a:ea typeface="Calibri" panose="020F0502020204030204" pitchFamily="34" charset="0"/>
            </a:endParaRPr>
          </a:p>
          <a:p>
            <a:pPr algn="l"/>
            <a:r>
              <a:rPr lang="en-GB" sz="1400" b="1" i="0" dirty="0">
                <a:solidFill>
                  <a:srgbClr val="333333"/>
                </a:solidFill>
                <a:effectLst/>
              </a:rPr>
              <a:t>Liverpool's ICON Launch</a:t>
            </a:r>
          </a:p>
          <a:p>
            <a:pPr algn="l"/>
            <a:endParaRPr lang="en-GB" sz="1400" b="0" i="0" dirty="0">
              <a:solidFill>
                <a:srgbClr val="333333"/>
              </a:solidFill>
              <a:effectLst/>
            </a:endParaRPr>
          </a:p>
          <a:p>
            <a:pPr algn="l"/>
            <a:r>
              <a:rPr lang="en-GB" sz="1400" b="0" i="0" dirty="0">
                <a:solidFill>
                  <a:srgbClr val="333333"/>
                </a:solidFill>
                <a:effectLst/>
              </a:rPr>
              <a:t>During this week's launch professionals are able to access:</a:t>
            </a:r>
          </a:p>
          <a:p>
            <a:pPr algn="l">
              <a:buFont typeface="Arial" panose="020B0604020202020204" pitchFamily="34" charset="0"/>
              <a:buChar char="•"/>
            </a:pPr>
            <a:r>
              <a:rPr lang="en-GB" sz="1400" b="0" i="0" dirty="0">
                <a:solidFill>
                  <a:srgbClr val="333333"/>
                </a:solidFill>
                <a:effectLst/>
              </a:rPr>
              <a:t>A local </a:t>
            </a:r>
            <a:r>
              <a:rPr lang="en-GB" sz="1400" b="0" i="0" u="none" strike="noStrike" dirty="0">
                <a:solidFill>
                  <a:srgbClr val="3753A3"/>
                </a:solidFill>
                <a:effectLst/>
                <a:hlinkClick r:id="rId3" tooltip="ICON 7 minute briefing"/>
              </a:rPr>
              <a:t>ICON 7 minute briefing</a:t>
            </a:r>
            <a:r>
              <a:rPr lang="en-GB" sz="1400" b="0" i="0" dirty="0">
                <a:solidFill>
                  <a:srgbClr val="333333"/>
                </a:solidFill>
                <a:effectLst/>
              </a:rPr>
              <a:t> to support/develop their knowledge.</a:t>
            </a:r>
          </a:p>
          <a:p>
            <a:pPr algn="l">
              <a:buFont typeface="Arial" panose="020B0604020202020204" pitchFamily="34" charset="0"/>
              <a:buChar char="•"/>
            </a:pPr>
            <a:r>
              <a:rPr lang="en-GB" sz="1400" b="0" i="0" dirty="0">
                <a:solidFill>
                  <a:srgbClr val="333333"/>
                </a:solidFill>
                <a:effectLst/>
              </a:rPr>
              <a:t>Liverpool LSCP's </a:t>
            </a:r>
            <a:r>
              <a:rPr lang="en-GB" sz="1400" b="0" i="0" u="sng" dirty="0">
                <a:solidFill>
                  <a:srgbClr val="3753A3"/>
                </a:solidFill>
                <a:effectLst/>
                <a:hlinkClick r:id="rId4" tooltip="ICON Awareness training"/>
              </a:rPr>
              <a:t>ICON Awareness training</a:t>
            </a:r>
            <a:endParaRPr lang="en-GB" sz="1400" b="0" i="0" dirty="0">
              <a:solidFill>
                <a:srgbClr val="333333"/>
              </a:solidFill>
              <a:effectLst/>
            </a:endParaRPr>
          </a:p>
          <a:p>
            <a:pPr algn="l">
              <a:buFont typeface="Arial" panose="020B0604020202020204" pitchFamily="34" charset="0"/>
              <a:buChar char="•"/>
            </a:pPr>
            <a:r>
              <a:rPr lang="en-GB" sz="1400" b="0" i="0" dirty="0">
                <a:solidFill>
                  <a:srgbClr val="333333"/>
                </a:solidFill>
                <a:effectLst/>
              </a:rPr>
              <a:t>Participate in national &amp; local webinars</a:t>
            </a:r>
          </a:p>
          <a:p>
            <a:pPr algn="l"/>
            <a:endParaRPr lang="en-GB" sz="1400" b="1" i="0" u="sng" dirty="0">
              <a:solidFill>
                <a:srgbClr val="333333"/>
              </a:solidFill>
              <a:effectLst/>
            </a:endParaRPr>
          </a:p>
          <a:p>
            <a:pPr marL="342900" indent="-342900">
              <a:buAutoNum type="arabicParenR"/>
            </a:pPr>
            <a:endParaRPr lang="en-GB" sz="1400" b="1" dirty="0">
              <a:solidFill>
                <a:srgbClr val="000000"/>
              </a:solidFill>
              <a:latin typeface="Calibri" panose="020F0502020204030204" pitchFamily="34" charset="0"/>
              <a:ea typeface="Calibri" panose="020F0502020204030204" pitchFamily="34" charset="0"/>
            </a:endParaRPr>
          </a:p>
          <a:p>
            <a:pPr marL="342900" indent="-342900">
              <a:buAutoNum type="arabicParenR"/>
            </a:pPr>
            <a:endParaRPr lang="en-GB" sz="1400" b="1" dirty="0">
              <a:solidFill>
                <a:srgbClr val="000000"/>
              </a:solidFill>
              <a:effectLst/>
              <a:latin typeface="Calibri" panose="020F0502020204030204" pitchFamily="34" charset="0"/>
              <a:ea typeface="Calibri" panose="020F0502020204030204" pitchFamily="34" charset="0"/>
            </a:endParaRPr>
          </a:p>
          <a:p>
            <a:pPr marL="342900" indent="-342900">
              <a:buAutoNum type="arabicParenR"/>
            </a:pPr>
            <a:endParaRPr lang="en-GB" sz="1400" b="1" dirty="0">
              <a:solidFill>
                <a:srgbClr val="000000"/>
              </a:solidFill>
              <a:latin typeface="Calibri" panose="020F0502020204030204" pitchFamily="34" charset="0"/>
              <a:ea typeface="Calibri" panose="020F0502020204030204" pitchFamily="34" charset="0"/>
            </a:endParaRPr>
          </a:p>
          <a:p>
            <a:pPr marL="342900" indent="-342900">
              <a:buAutoNum type="arabicParenR"/>
            </a:pPr>
            <a:endParaRPr lang="en-GB" sz="1400" b="1" dirty="0">
              <a:solidFill>
                <a:srgbClr val="000000"/>
              </a:solidFill>
              <a:effectLst/>
              <a:latin typeface="Calibri" panose="020F0502020204030204" pitchFamily="34" charset="0"/>
              <a:ea typeface="Calibri" panose="020F0502020204030204" pitchFamily="34" charset="0"/>
            </a:endParaRPr>
          </a:p>
          <a:p>
            <a:pPr marL="342900" indent="-342900">
              <a:buAutoNum type="arabicParenR"/>
            </a:pPr>
            <a:endParaRPr lang="en-GB" sz="1400" b="1" dirty="0">
              <a:solidFill>
                <a:srgbClr val="000000"/>
              </a:solidFill>
              <a:latin typeface="Calibri" panose="020F0502020204030204" pitchFamily="34" charset="0"/>
              <a:ea typeface="Calibri" panose="020F0502020204030204" pitchFamily="34" charset="0"/>
            </a:endParaRPr>
          </a:p>
          <a:p>
            <a:pPr marL="342900" indent="-342900">
              <a:buAutoNum type="arabicParenR"/>
            </a:pPr>
            <a:endParaRPr lang="en-GB" sz="1400" b="1" dirty="0">
              <a:solidFill>
                <a:srgbClr val="000000"/>
              </a:solidFill>
              <a:effectLst/>
              <a:latin typeface="Calibri" panose="020F0502020204030204" pitchFamily="34" charset="0"/>
              <a:ea typeface="Calibri" panose="020F0502020204030204" pitchFamily="34" charset="0"/>
            </a:endParaRPr>
          </a:p>
          <a:p>
            <a:endParaRPr lang="en-GB" sz="1400" b="1" dirty="0">
              <a:solidFill>
                <a:srgbClr val="000000"/>
              </a:solidFill>
              <a:effectLst/>
              <a:latin typeface="Calibri" panose="020F0502020204030204" pitchFamily="34" charset="0"/>
              <a:ea typeface="Calibri" panose="020F0502020204030204" pitchFamily="34" charset="0"/>
            </a:endParaRPr>
          </a:p>
        </p:txBody>
      </p:sp>
      <p:pic>
        <p:nvPicPr>
          <p:cNvPr id="3" name="Picture 2">
            <a:extLst>
              <a:ext uri="{FF2B5EF4-FFF2-40B4-BE49-F238E27FC236}">
                <a16:creationId xmlns:a16="http://schemas.microsoft.com/office/drawing/2014/main" id="{88021CE5-17D8-DC01-7388-C74E8DD75141}"/>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326743" y="2022681"/>
            <a:ext cx="5747656" cy="1698172"/>
          </a:xfrm>
          <a:prstGeom prst="rect">
            <a:avLst/>
          </a:prstGeom>
        </p:spPr>
      </p:pic>
      <p:pic>
        <p:nvPicPr>
          <p:cNvPr id="9" name="Picture 8">
            <a:extLst>
              <a:ext uri="{FF2B5EF4-FFF2-40B4-BE49-F238E27FC236}">
                <a16:creationId xmlns:a16="http://schemas.microsoft.com/office/drawing/2014/main" id="{D39B5B26-826F-7AB8-C197-1DD8C47630AD}"/>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273674" y="4084471"/>
            <a:ext cx="5800725" cy="1782930"/>
          </a:xfrm>
          <a:prstGeom prst="rect">
            <a:avLst/>
          </a:prstGeom>
        </p:spPr>
      </p:pic>
    </p:spTree>
    <p:extLst>
      <p:ext uri="{BB962C8B-B14F-4D97-AF65-F5344CB8AC3E}">
        <p14:creationId xmlns:p14="http://schemas.microsoft.com/office/powerpoint/2010/main" val="84421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503BCDE-39AE-C1CD-9761-2BEC4281E484}"/>
              </a:ext>
            </a:extLst>
          </p:cNvPr>
          <p:cNvSpPr txBox="1"/>
          <p:nvPr/>
        </p:nvSpPr>
        <p:spPr>
          <a:xfrm>
            <a:off x="1117600" y="1318491"/>
            <a:ext cx="9956800" cy="461665"/>
          </a:xfrm>
          <a:prstGeom prst="rect">
            <a:avLst/>
          </a:prstGeom>
          <a:noFill/>
        </p:spPr>
        <p:txBody>
          <a:bodyPr wrap="square" rtlCol="0">
            <a:spAutoFit/>
          </a:bodyPr>
          <a:lstStyle/>
          <a:p>
            <a:r>
              <a:rPr lang="en-GB" sz="2400" b="1" dirty="0">
                <a:solidFill>
                  <a:srgbClr val="00A8A9"/>
                </a:solidFill>
              </a:rPr>
              <a:t>Safeguarding Children in Domestic Abuse Settings</a:t>
            </a:r>
          </a:p>
        </p:txBody>
      </p:sp>
      <p:sp>
        <p:nvSpPr>
          <p:cNvPr id="6" name="TextBox 5">
            <a:extLst>
              <a:ext uri="{FF2B5EF4-FFF2-40B4-BE49-F238E27FC236}">
                <a16:creationId xmlns:a16="http://schemas.microsoft.com/office/drawing/2014/main" id="{FC3BB726-E0BF-EF35-4601-4F4F05A89B6B}"/>
              </a:ext>
            </a:extLst>
          </p:cNvPr>
          <p:cNvSpPr txBox="1"/>
          <p:nvPr/>
        </p:nvSpPr>
        <p:spPr>
          <a:xfrm>
            <a:off x="729673" y="2024704"/>
            <a:ext cx="10344727" cy="4616648"/>
          </a:xfrm>
          <a:prstGeom prst="rect">
            <a:avLst/>
          </a:prstGeom>
          <a:noFill/>
        </p:spPr>
        <p:txBody>
          <a:bodyPr wrap="square" rtlCol="0">
            <a:spAutoFit/>
          </a:bodyPr>
          <a:lstStyle/>
          <a:p>
            <a:pPr marL="285750" indent="-285750">
              <a:buFont typeface="Arial" panose="020B0604020202020204" pitchFamily="34" charset="0"/>
              <a:buChar char="•"/>
            </a:pPr>
            <a:endParaRPr lang="en-GB" sz="1400" dirty="0">
              <a:cs typeface="Arial" panose="020B0604020202020204" pitchFamily="34" charset="0"/>
            </a:endParaRPr>
          </a:p>
          <a:p>
            <a:pPr marL="285750" indent="-285750">
              <a:buFont typeface="Arial" panose="020B0604020202020204" pitchFamily="34" charset="0"/>
              <a:buChar char="•"/>
            </a:pPr>
            <a:r>
              <a:rPr lang="en-GB" sz="1400" dirty="0">
                <a:cs typeface="Arial" panose="020B0604020202020204" pitchFamily="34" charset="0"/>
              </a:rPr>
              <a:t>Between September 2021 and September 2022 Merseyside Police responded to 33333 domestic abuse incidents. </a:t>
            </a:r>
          </a:p>
          <a:p>
            <a:pPr marL="742950" lvl="1" indent="-285750">
              <a:buFont typeface="Arial" panose="020B0604020202020204" pitchFamily="34" charset="0"/>
              <a:buChar char="•"/>
            </a:pPr>
            <a:endParaRPr lang="en-GB" sz="1400" dirty="0">
              <a:cs typeface="Arial" panose="020B0604020202020204" pitchFamily="34" charset="0"/>
            </a:endParaRPr>
          </a:p>
          <a:p>
            <a:pPr marL="285750" indent="-285750">
              <a:buFont typeface="Arial" panose="020B0604020202020204" pitchFamily="34" charset="0"/>
              <a:buChar char="•"/>
            </a:pPr>
            <a:r>
              <a:rPr lang="en-GB" sz="1400" dirty="0">
                <a:cs typeface="Arial" panose="020B0604020202020204" pitchFamily="34" charset="0"/>
              </a:rPr>
              <a:t>9715 of these incidents involved children at the address. This equates to over 800 incidents a month - 29.15%</a:t>
            </a:r>
          </a:p>
          <a:p>
            <a:endParaRPr lang="en-GB" sz="1400" dirty="0">
              <a:cs typeface="Arial" panose="020B0604020202020204" pitchFamily="34" charset="0"/>
            </a:endParaRPr>
          </a:p>
          <a:p>
            <a:pPr marL="285750" indent="-285750">
              <a:buFont typeface="Arial" panose="020B0604020202020204" pitchFamily="34" charset="0"/>
              <a:buChar char="•"/>
            </a:pPr>
            <a:r>
              <a:rPr lang="en-GB" sz="1400" dirty="0">
                <a:cs typeface="Arial" panose="020B0604020202020204" pitchFamily="34" charset="0"/>
              </a:rPr>
              <a:t>Often very chaotic families experiencing drug, alcohol and mental health issues</a:t>
            </a:r>
          </a:p>
          <a:p>
            <a:pPr marL="285750" indent="-285750">
              <a:buFont typeface="Arial" panose="020B0604020202020204" pitchFamily="34" charset="0"/>
              <a:buChar char="•"/>
            </a:pPr>
            <a:endParaRPr lang="en-GB" sz="1400" dirty="0">
              <a:cs typeface="Arial" panose="020B0604020202020204" pitchFamily="34" charset="0"/>
            </a:endParaRPr>
          </a:p>
          <a:p>
            <a:pPr marL="285750" indent="-285750">
              <a:buFont typeface="Arial" panose="020B0604020202020204" pitchFamily="34" charset="0"/>
              <a:buChar char="•"/>
            </a:pPr>
            <a:r>
              <a:rPr lang="en-GB" sz="1400" dirty="0">
                <a:cs typeface="Arial" panose="020B0604020202020204" pitchFamily="34" charset="0"/>
              </a:rPr>
              <a:t>Collaboration with stat and non stat partners, IDVA’s</a:t>
            </a:r>
          </a:p>
          <a:p>
            <a:pPr marL="285750" indent="-285750">
              <a:buFont typeface="Arial" panose="020B0604020202020204" pitchFamily="34" charset="0"/>
              <a:buChar char="•"/>
            </a:pPr>
            <a:endParaRPr lang="en-GB" sz="1400" dirty="0">
              <a:cs typeface="Arial" panose="020B0604020202020204" pitchFamily="34" charset="0"/>
            </a:endParaRPr>
          </a:p>
          <a:p>
            <a:pPr marL="285750" indent="-285750">
              <a:buFont typeface="Arial" panose="020B0604020202020204" pitchFamily="34" charset="0"/>
              <a:buChar char="•"/>
            </a:pPr>
            <a:r>
              <a:rPr lang="en-GB" sz="1400" dirty="0">
                <a:cs typeface="Arial" panose="020B0604020202020204" pitchFamily="34" charset="0"/>
              </a:rPr>
              <a:t>Domestic abuse intensification Month</a:t>
            </a:r>
          </a:p>
          <a:p>
            <a:pPr marL="285750" indent="-285750">
              <a:buFont typeface="Arial" panose="020B0604020202020204" pitchFamily="34" charset="0"/>
              <a:buChar char="•"/>
            </a:pPr>
            <a:endParaRPr lang="en-GB" sz="1400" dirty="0">
              <a:cs typeface="Arial" panose="020B0604020202020204" pitchFamily="34" charset="0"/>
            </a:endParaRPr>
          </a:p>
          <a:p>
            <a:pPr marL="285750" indent="-285750">
              <a:buFont typeface="Arial" panose="020B0604020202020204" pitchFamily="34" charset="0"/>
              <a:buChar char="•"/>
            </a:pPr>
            <a:r>
              <a:rPr lang="en-GB" sz="1400" dirty="0">
                <a:cs typeface="Arial" panose="020B0604020202020204" pitchFamily="34" charset="0"/>
              </a:rPr>
              <a:t>Raising awareness &amp; training of ICON with officers and staff and encouraging them to deliver key messages</a:t>
            </a:r>
          </a:p>
          <a:p>
            <a:pPr marL="285750" indent="-285750">
              <a:buFont typeface="Arial" panose="020B0604020202020204" pitchFamily="34" charset="0"/>
              <a:buChar char="•"/>
            </a:pPr>
            <a:endParaRPr lang="en-GB" sz="1400" dirty="0">
              <a:cs typeface="Arial" panose="020B0604020202020204" pitchFamily="34" charset="0"/>
            </a:endParaRPr>
          </a:p>
          <a:p>
            <a:pPr marL="285750" indent="-285750">
              <a:buFont typeface="Arial" panose="020B0604020202020204" pitchFamily="34" charset="0"/>
              <a:buChar char="•"/>
            </a:pPr>
            <a:r>
              <a:rPr lang="en-GB" sz="1400" dirty="0">
                <a:cs typeface="Arial" panose="020B0604020202020204" pitchFamily="34" charset="0"/>
              </a:rPr>
              <a:t>Multi Agency – Probation, IDVA’s </a:t>
            </a:r>
          </a:p>
          <a:p>
            <a:endParaRPr lang="en-GB" sz="1400" dirty="0">
              <a:cs typeface="Arial" panose="020B0604020202020204" pitchFamily="34" charset="0"/>
            </a:endParaRPr>
          </a:p>
          <a:p>
            <a:pPr marL="285750" indent="-285750">
              <a:buFont typeface="Arial" panose="020B0604020202020204" pitchFamily="34" charset="0"/>
              <a:buChar char="•"/>
            </a:pPr>
            <a:r>
              <a:rPr lang="en-GB" sz="1400" dirty="0">
                <a:cs typeface="Arial" panose="020B0604020202020204" pitchFamily="34" charset="0"/>
              </a:rPr>
              <a:t>Trauma Informed Approach</a:t>
            </a:r>
          </a:p>
          <a:p>
            <a:pPr marL="285750" indent="-285750">
              <a:buFont typeface="Arial" panose="020B0604020202020204" pitchFamily="34" charset="0"/>
              <a:buChar char="•"/>
            </a:pPr>
            <a:endParaRPr lang="en-GB" sz="1400" dirty="0">
              <a:cs typeface="Arial" panose="020B0604020202020204" pitchFamily="34" charset="0"/>
            </a:endParaRPr>
          </a:p>
          <a:p>
            <a:pPr marL="285750" indent="-285750">
              <a:buFont typeface="Arial" panose="020B0604020202020204" pitchFamily="34" charset="0"/>
              <a:buChar char="•"/>
            </a:pPr>
            <a:endParaRPr lang="en-GB" sz="1400" dirty="0">
              <a:cs typeface="Arial" panose="020B0604020202020204" pitchFamily="34" charset="0"/>
            </a:endParaRPr>
          </a:p>
          <a:p>
            <a:pPr marL="285750" indent="-285750">
              <a:buFont typeface="Arial" panose="020B0604020202020204" pitchFamily="34" charset="0"/>
              <a:buChar char="•"/>
            </a:pPr>
            <a:endParaRPr lang="en-GB" sz="1400" dirty="0">
              <a:cs typeface="Arial" panose="020B0604020202020204" pitchFamily="34" charset="0"/>
            </a:endParaRPr>
          </a:p>
          <a:p>
            <a:pPr marL="285750" indent="-285750">
              <a:buFont typeface="Arial" panose="020B0604020202020204" pitchFamily="34" charset="0"/>
              <a:buChar char="•"/>
            </a:pPr>
            <a:endParaRPr lang="en-GB" sz="1400" dirty="0">
              <a:cs typeface="Arial" panose="020B0604020202020204" pitchFamily="34" charset="0"/>
            </a:endParaRPr>
          </a:p>
          <a:p>
            <a:pPr marL="285750" indent="-285750">
              <a:buFont typeface="Arial" panose="020B0604020202020204" pitchFamily="34" charset="0"/>
              <a:buChar char="•"/>
            </a:pPr>
            <a:endParaRPr lang="en-GB" sz="1400" dirty="0">
              <a:cs typeface="Arial" panose="020B0604020202020204" pitchFamily="34" charset="0"/>
            </a:endParaRPr>
          </a:p>
        </p:txBody>
      </p:sp>
    </p:spTree>
    <p:extLst>
      <p:ext uri="{BB962C8B-B14F-4D97-AF65-F5344CB8AC3E}">
        <p14:creationId xmlns:p14="http://schemas.microsoft.com/office/powerpoint/2010/main" val="450821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2133</TotalTime>
  <Words>743</Words>
  <Application>Microsoft Macintosh PowerPoint</Application>
  <PresentationFormat>Widescreen</PresentationFormat>
  <Paragraphs>86</Paragraphs>
  <Slides>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RedHatDisplay-Bold</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Wayne Stuart</dc:creator>
  <cp:lastModifiedBy>Mark Britton</cp:lastModifiedBy>
  <cp:revision>9</cp:revision>
  <dcterms:created xsi:type="dcterms:W3CDTF">2022-09-13T15:58:02Z</dcterms:created>
  <dcterms:modified xsi:type="dcterms:W3CDTF">2022-10-16T08:50:07Z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e7215e5-6892-44c5-bd87-118363e84c39_Enabled">
    <vt:lpwstr>true</vt:lpwstr>
  </property>
  <property fmtid="{D5CDD505-2E9C-101B-9397-08002B2CF9AE}" pid="3" name="MSIP_Label_fe7215e5-6892-44c5-bd87-118363e84c39_SetDate">
    <vt:lpwstr>2022-09-15T08:40:37Z</vt:lpwstr>
  </property>
  <property fmtid="{D5CDD505-2E9C-101B-9397-08002B2CF9AE}" pid="4" name="MSIP_Label_fe7215e5-6892-44c5-bd87-118363e84c39_Method">
    <vt:lpwstr>Standard</vt:lpwstr>
  </property>
  <property fmtid="{D5CDD505-2E9C-101B-9397-08002B2CF9AE}" pid="5" name="MSIP_Label_fe7215e5-6892-44c5-bd87-118363e84c39_Name">
    <vt:lpwstr>OFFICIAL</vt:lpwstr>
  </property>
  <property fmtid="{D5CDD505-2E9C-101B-9397-08002B2CF9AE}" pid="6" name="MSIP_Label_fe7215e5-6892-44c5-bd87-118363e84c39_SiteId">
    <vt:lpwstr>f3955ea2-4c5d-4e27-ab8d-f6f577fa122d</vt:lpwstr>
  </property>
  <property fmtid="{D5CDD505-2E9C-101B-9397-08002B2CF9AE}" pid="7" name="MSIP_Label_fe7215e5-6892-44c5-bd87-118363e84c39_ActionId">
    <vt:lpwstr>b81cdbad-bd11-41c7-89a3-146f4647dfd3</vt:lpwstr>
  </property>
  <property fmtid="{D5CDD505-2E9C-101B-9397-08002B2CF9AE}" pid="8" name="MSIP_Label_fe7215e5-6892-44c5-bd87-118363e84c39_ContentBits">
    <vt:lpwstr>0</vt:lpwstr>
  </property>
</Properties>
</file>