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3" r:id="rId2"/>
    <p:sldId id="262" r:id="rId3"/>
    <p:sldId id="264" r:id="rId4"/>
    <p:sldId id="307" r:id="rId5"/>
    <p:sldId id="308" r:id="rId6"/>
    <p:sldId id="30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31F862-A2F8-488C-8792-55E28B5767FA}" v="21" dt="2022-09-25T13:06:29.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02"/>
    <p:restoredTop sz="66408" autoAdjust="0"/>
  </p:normalViewPr>
  <p:slideViewPr>
    <p:cSldViewPr snapToGrid="0" snapToObjects="1">
      <p:cViewPr varScale="1">
        <p:scale>
          <a:sx n="79" d="100"/>
          <a:sy n="79" d="100"/>
        </p:scale>
        <p:origin x="1952" y="2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5127CE-C1CA-400C-BC91-90EC6154AFE7}" type="datetimeFigureOut">
              <a:rPr lang="en-GB" smtClean="0"/>
              <a:t>16/10/2022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073EA-DE30-4110-854E-8D3236384142}" type="slidenum">
              <a:rPr lang="en-GB" smtClean="0"/>
              <a:t>‹#›</a:t>
            </a:fld>
            <a:endParaRPr lang="en-GB"/>
          </a:p>
        </p:txBody>
      </p:sp>
    </p:spTree>
    <p:extLst>
      <p:ext uri="{BB962C8B-B14F-4D97-AF65-F5344CB8AC3E}">
        <p14:creationId xmlns:p14="http://schemas.microsoft.com/office/powerpoint/2010/main" val="3263160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212529"/>
                </a:solidFill>
                <a:effectLst/>
                <a:latin typeface="Open Sans" panose="020B0606030504020204" pitchFamily="34" charset="0"/>
              </a:rPr>
              <a:t>1. The Children and Family Wellbeing Service (I’ll refer to our service as CFW from here on as it is a long enough title) brings together a range of former services that work with children, young people and families, including:</a:t>
            </a:r>
          </a:p>
          <a:p>
            <a:pPr algn="l">
              <a:buFont typeface="Arial" panose="020B0604020202020204" pitchFamily="34" charset="0"/>
              <a:buChar char="•"/>
            </a:pPr>
            <a:r>
              <a:rPr lang="en-GB" b="0" i="0" dirty="0">
                <a:solidFill>
                  <a:srgbClr val="212529"/>
                </a:solidFill>
                <a:effectLst/>
                <a:latin typeface="Open Sans" panose="020B0606030504020204" pitchFamily="34" charset="0"/>
              </a:rPr>
              <a:t>children’s centres</a:t>
            </a:r>
          </a:p>
          <a:p>
            <a:pPr algn="l">
              <a:buFont typeface="Arial" panose="020B0604020202020204" pitchFamily="34" charset="0"/>
              <a:buChar char="•"/>
            </a:pPr>
            <a:r>
              <a:rPr lang="en-GB" b="0" i="0" dirty="0">
                <a:solidFill>
                  <a:srgbClr val="212529"/>
                </a:solidFill>
                <a:effectLst/>
                <a:latin typeface="Open Sans" panose="020B0606030504020204" pitchFamily="34" charset="0"/>
              </a:rPr>
              <a:t>the Young People’s Service,</a:t>
            </a:r>
          </a:p>
          <a:p>
            <a:pPr algn="l">
              <a:buFont typeface="Arial" panose="020B0604020202020204" pitchFamily="34" charset="0"/>
              <a:buChar char="•"/>
            </a:pPr>
            <a:r>
              <a:rPr lang="en-GB" b="0" i="0" dirty="0">
                <a:solidFill>
                  <a:srgbClr val="212529"/>
                </a:solidFill>
                <a:effectLst/>
                <a:latin typeface="Open Sans" panose="020B0606030504020204" pitchFamily="34" charset="0"/>
              </a:rPr>
              <a:t>Prevention and Early Help</a:t>
            </a:r>
          </a:p>
          <a:p>
            <a:pPr algn="l">
              <a:buFont typeface="Arial" panose="020B0604020202020204" pitchFamily="34" charset="0"/>
              <a:buChar char="•"/>
            </a:pPr>
            <a:r>
              <a:rPr lang="en-GB" b="0" i="0" dirty="0">
                <a:solidFill>
                  <a:srgbClr val="212529"/>
                </a:solidFill>
                <a:effectLst/>
                <a:latin typeface="Open Sans" panose="020B0606030504020204" pitchFamily="34" charset="0"/>
              </a:rPr>
              <a:t>Lancashire’s response to the national Troubled Families Unit programme</a:t>
            </a:r>
          </a:p>
          <a:p>
            <a:pPr algn="l"/>
            <a:r>
              <a:rPr lang="en-GB" b="0" i="0" dirty="0">
                <a:solidFill>
                  <a:srgbClr val="212529"/>
                </a:solidFill>
                <a:effectLst/>
                <a:latin typeface="Open Sans" panose="020B0606030504020204" pitchFamily="34" charset="0"/>
              </a:rPr>
              <a:t>By doing this, the service is able to offer a wide range of support across the 0-19yrs+ age range (25 years for SEND) with a 'whole family' approach.</a:t>
            </a:r>
          </a:p>
          <a:p>
            <a:pPr algn="l"/>
            <a:r>
              <a:rPr lang="en-GB" b="0" i="0" dirty="0">
                <a:solidFill>
                  <a:srgbClr val="212529"/>
                </a:solidFill>
                <a:effectLst/>
                <a:latin typeface="Open Sans" panose="020B0606030504020204" pitchFamily="34" charset="0"/>
              </a:rPr>
              <a:t>The service identifies as early as possible when a child, young person or family needs support, helping them to access services to meet their needs, working with them to ensure the support offered is right for them, is offered in the right place, and at the right time. The main focus of the service is to provide an enhanced level of support. </a:t>
            </a:r>
          </a:p>
          <a:p>
            <a:pPr algn="l"/>
            <a:endParaRPr lang="en-GB" b="0" i="0" dirty="0">
              <a:solidFill>
                <a:srgbClr val="212529"/>
              </a:solidFill>
              <a:effectLst/>
              <a:latin typeface="Open Sans" panose="020B0606030504020204" pitchFamily="34" charset="0"/>
            </a:endParaRPr>
          </a:p>
          <a:p>
            <a:pPr algn="l"/>
            <a:r>
              <a:rPr lang="en-GB" b="0" i="0" dirty="0">
                <a:solidFill>
                  <a:srgbClr val="212529"/>
                </a:solidFill>
                <a:effectLst/>
                <a:latin typeface="Open Sans" panose="020B0606030504020204" pitchFamily="34" charset="0"/>
              </a:rPr>
              <a:t>2. I’m sure you will be familiar with Similar services in your own counties such as Children’s Centres, family centres etc.  </a:t>
            </a:r>
          </a:p>
          <a:p>
            <a:pPr algn="l"/>
            <a:endParaRPr lang="en-GB" b="0" i="0" dirty="0">
              <a:solidFill>
                <a:srgbClr val="212529"/>
              </a:solidFill>
              <a:effectLst/>
              <a:latin typeface="Open Sans" panose="020B0606030504020204" pitchFamily="34" charset="0"/>
            </a:endParaRPr>
          </a:p>
          <a:p>
            <a:pPr algn="l"/>
            <a:r>
              <a:rPr lang="en-GB" b="0" i="0" dirty="0">
                <a:solidFill>
                  <a:srgbClr val="212529"/>
                </a:solidFill>
                <a:effectLst/>
                <a:latin typeface="Open Sans" panose="020B0606030504020204" pitchFamily="34" charset="0"/>
              </a:rPr>
              <a:t>3. The breadth of support within CFW is quite literally a spectrum, because of this we have designated roles. I have been part of the Lancashire development of ICON since it was first brought to our attention. I have been fortunate to have met and heard Ellis’s story first hand from his mum </a:t>
            </a:r>
            <a:r>
              <a:rPr lang="en-GB" b="1" i="0" dirty="0">
                <a:solidFill>
                  <a:srgbClr val="5F6368"/>
                </a:solidFill>
                <a:effectLst/>
                <a:latin typeface="arial" panose="020B0604020202020204" pitchFamily="34" charset="0"/>
              </a:rPr>
              <a:t>Mae </a:t>
            </a:r>
            <a:r>
              <a:rPr lang="en-GB" b="1" i="0" dirty="0" err="1">
                <a:solidFill>
                  <a:srgbClr val="5F6368"/>
                </a:solidFill>
                <a:effectLst/>
                <a:latin typeface="arial" panose="020B0604020202020204" pitchFamily="34" charset="0"/>
              </a:rPr>
              <a:t>Pleydell</a:t>
            </a:r>
            <a:r>
              <a:rPr lang="en-GB" b="1" i="0" dirty="0">
                <a:solidFill>
                  <a:srgbClr val="5F6368"/>
                </a:solidFill>
                <a:effectLst/>
                <a:latin typeface="arial" panose="020B0604020202020204" pitchFamily="34" charset="0"/>
              </a:rPr>
              <a:t>-Pearce. </a:t>
            </a:r>
            <a:r>
              <a:rPr lang="en-GB" b="0" i="0" dirty="0">
                <a:solidFill>
                  <a:srgbClr val="5F6368"/>
                </a:solidFill>
                <a:effectLst/>
                <a:latin typeface="arial" panose="020B0604020202020204" pitchFamily="34" charset="0"/>
              </a:rPr>
              <a:t>Having heard the detail direct, it has now made AHT personal for me. Alongside of myself there are 2 other ICON champions within LCC, as the county is large, together we are able to ensure all our teams gain the most up to date and current information.  We are able to ensure our senior leadership are familiar with developments and to ensure ICON is within the annual strategic planning for the service. </a:t>
            </a:r>
            <a:endParaRPr lang="en-GB" dirty="0"/>
          </a:p>
        </p:txBody>
      </p:sp>
      <p:sp>
        <p:nvSpPr>
          <p:cNvPr id="4" name="Slide Number Placeholder 3"/>
          <p:cNvSpPr>
            <a:spLocks noGrp="1"/>
          </p:cNvSpPr>
          <p:nvPr>
            <p:ph type="sldNum" sz="quarter" idx="5"/>
          </p:nvPr>
        </p:nvSpPr>
        <p:spPr/>
        <p:txBody>
          <a:bodyPr/>
          <a:lstStyle/>
          <a:p>
            <a:fld id="{C90073EA-DE30-4110-854E-8D3236384142}" type="slidenum">
              <a:rPr lang="en-GB" smtClean="0"/>
              <a:t>2</a:t>
            </a:fld>
            <a:endParaRPr lang="en-GB"/>
          </a:p>
        </p:txBody>
      </p:sp>
    </p:spTree>
    <p:extLst>
      <p:ext uri="{BB962C8B-B14F-4D97-AF65-F5344CB8AC3E}">
        <p14:creationId xmlns:p14="http://schemas.microsoft.com/office/powerpoint/2010/main" val="3913600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years ICON week focus’s on sharing good practice, and the hidden male. </a:t>
            </a:r>
          </a:p>
          <a:p>
            <a:r>
              <a:rPr lang="en-GB" dirty="0"/>
              <a:t>As a service the CFW teams come into contact with every level of carer: </a:t>
            </a:r>
          </a:p>
          <a:p>
            <a:r>
              <a:rPr lang="en-GB" dirty="0"/>
              <a:t>Mums, dads, grandparents, siblings, aunts, foster carers, adoptive parents, childminders, nursery staff, the list goes on. </a:t>
            </a:r>
          </a:p>
          <a:p>
            <a:r>
              <a:rPr lang="en-GB" dirty="0"/>
              <a:t>No matter who, no matter how often and no matter for how long a carer may be caring for a baby/infant it is important they gain the information, awareness and understand the messages of ICON. </a:t>
            </a:r>
          </a:p>
          <a:p>
            <a:r>
              <a:rPr lang="en-GB" dirty="0"/>
              <a:t>CFW is a ‘family approach’, however there are a vast number of ‘family or support persons’ that wouldn’t come into contact with anyone from CFW. </a:t>
            </a:r>
          </a:p>
          <a:p>
            <a:r>
              <a:rPr lang="en-GB" dirty="0"/>
              <a:t>Therefore we must be creative, move with the challenges of life, utilise community resources and media to share and inform the crucial messages of ICON.</a:t>
            </a:r>
          </a:p>
          <a:p>
            <a:r>
              <a:rPr lang="en-GB" dirty="0"/>
              <a:t> </a:t>
            </a:r>
          </a:p>
          <a:p>
            <a:r>
              <a:rPr lang="en-GB" dirty="0"/>
              <a:t>Initially we looked at our own staff team, making sure everyone has been directed to the Safeguarding pages for information and leaflets available. </a:t>
            </a:r>
          </a:p>
          <a:p>
            <a:r>
              <a:rPr lang="en-GB" dirty="0"/>
              <a:t>Have sent links for the awareness videos available such as </a:t>
            </a:r>
            <a:r>
              <a:rPr lang="en-GB" sz="1800" dirty="0">
                <a:effectLst/>
                <a:latin typeface="Arial" panose="020B0604020202020204" pitchFamily="34" charset="0"/>
                <a:ea typeface="Calibri" panose="020F0502020204030204" pitchFamily="34" charset="0"/>
              </a:rPr>
              <a:t>clip on some coping and comfort techniques via ICON webpage, Ellis’ story available on YouTube. </a:t>
            </a:r>
          </a:p>
          <a:p>
            <a:r>
              <a:rPr lang="en-GB" sz="1800" dirty="0">
                <a:effectLst/>
                <a:latin typeface="Arial" panose="020B0604020202020204" pitchFamily="34" charset="0"/>
              </a:rPr>
              <a:t>Created a staff development workshop on enabling discussions around AHT, coping with crying, completing a plan and sharing the details. </a:t>
            </a:r>
          </a:p>
          <a:p>
            <a:endParaRPr lang="en-GB" sz="1800" dirty="0">
              <a:effectLst/>
              <a:latin typeface="Arial" panose="020B0604020202020204" pitchFamily="34" charset="0"/>
            </a:endParaRPr>
          </a:p>
          <a:p>
            <a:r>
              <a:rPr lang="en-GB" sz="1800" dirty="0">
                <a:effectLst/>
                <a:latin typeface="Arial" panose="020B0604020202020204" pitchFamily="34" charset="0"/>
              </a:rPr>
              <a:t>On Friday last week myself, alongside my other champions colleagues were able to meet with our head of service Kathy Ashworth. Here we took part on the weekly brief, recording a message bringing awareness of ICON Week 2022 to the service. As a champion its comforting to know we have the backing of the senior leadership team in ensuring the wider staff team are aware, so next week we will see ICON communication briefs being uploaded to social media, as a discussion point in universal and targeted services, in team meetings and on displays.  </a:t>
            </a:r>
            <a:endParaRPr lang="en-GB" dirty="0"/>
          </a:p>
          <a:p>
            <a:endParaRPr lang="en-GB" dirty="0"/>
          </a:p>
        </p:txBody>
      </p:sp>
      <p:sp>
        <p:nvSpPr>
          <p:cNvPr id="4" name="Slide Number Placeholder 3"/>
          <p:cNvSpPr>
            <a:spLocks noGrp="1"/>
          </p:cNvSpPr>
          <p:nvPr>
            <p:ph type="sldNum" sz="quarter" idx="5"/>
          </p:nvPr>
        </p:nvSpPr>
        <p:spPr/>
        <p:txBody>
          <a:bodyPr/>
          <a:lstStyle/>
          <a:p>
            <a:fld id="{C90073EA-DE30-4110-854E-8D3236384142}" type="slidenum">
              <a:rPr lang="en-GB" smtClean="0"/>
              <a:t>3</a:t>
            </a:fld>
            <a:endParaRPr lang="en-GB"/>
          </a:p>
        </p:txBody>
      </p:sp>
    </p:spTree>
    <p:extLst>
      <p:ext uri="{BB962C8B-B14F-4D97-AF65-F5344CB8AC3E}">
        <p14:creationId xmlns:p14="http://schemas.microsoft.com/office/powerpoint/2010/main" val="119317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Although this isn’t an agreed universal approach it is an optional tool based on good practice. </a:t>
            </a:r>
          </a:p>
          <a:p>
            <a:r>
              <a:rPr lang="en-GB" baseline="0" dirty="0"/>
              <a:t>Individuals supporting parents and carers are encouraged to complete the plan as part of a family support agreement or within our service schedule.</a:t>
            </a:r>
          </a:p>
          <a:p>
            <a:r>
              <a:rPr lang="en-GB" baseline="0" dirty="0"/>
              <a:t>Universal service provision means ‘Coping with crying’ becomes a universal discussion, carers sharing their experiences and potential solutions, creating a network of their own.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 crucial element of successful family support is openness, honest and truth. therefore</a:t>
            </a:r>
          </a:p>
          <a:p>
            <a:pPr marL="228600" indent="-228600">
              <a:buAutoNum type="arabicPeriod"/>
            </a:pPr>
            <a:r>
              <a:rPr lang="en-GB" baseline="0" dirty="0"/>
              <a:t>By talking about infant crying before and after the birth of baby, allows an open discussion. We feel discussing comfort methods, coping and potential support networks before the stress and strain effects of a crying baby, the carer has time to absorb the information and share with those who will be the support network. </a:t>
            </a:r>
            <a:r>
              <a:rPr lang="en-GB" b="1" i="1" baseline="0" dirty="0"/>
              <a:t>‘’Thinking prevention is better than cure, or fore armed is fore warned’’</a:t>
            </a:r>
          </a:p>
          <a:p>
            <a:pPr marL="0" indent="0">
              <a:buNone/>
            </a:pPr>
            <a:r>
              <a:rPr lang="en-GB" baseline="0" dirty="0"/>
              <a:t>2.   By documenting the personalised and individual plan, we then encourage the carer to display it somewhere, it can be a visual reminder, when and if, crying becomes a challenge. Many times this can impact emotional wellbeing before the individual is even aware of it.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3.   As a family support worker this is then uploaded to the family data file. The plan is used a reflective resource, amended and shared again with the caring network. </a:t>
            </a:r>
          </a:p>
          <a:p>
            <a:pPr marL="0" indent="0">
              <a:buNone/>
            </a:pPr>
            <a:r>
              <a:rPr lang="en-GB" baseline="0" dirty="0"/>
              <a:t>Sadly to consider, however being realistic, a record of the discussion also supports evidence in safeguarding cases, it can be shared with health and social care with consent.  </a:t>
            </a:r>
          </a:p>
          <a:p>
            <a:pPr marL="228600" indent="-228600">
              <a:buAutoNum type="arabicPeriod"/>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CB494D55-2401-430F-8455-284D487323E1}" type="slidenum">
              <a:rPr lang="en-GB" smtClean="0"/>
              <a:t>4</a:t>
            </a:fld>
            <a:endParaRPr lang="en-GB"/>
          </a:p>
        </p:txBody>
      </p:sp>
    </p:spTree>
    <p:extLst>
      <p:ext uri="{BB962C8B-B14F-4D97-AF65-F5344CB8AC3E}">
        <p14:creationId xmlns:p14="http://schemas.microsoft.com/office/powerpoint/2010/main" val="2247244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Working with midwives we are supporting the community team to direct messages to both mums and dads. If he isn’t able to attend an appointment, stressing to mum she shares new detail with her partner (male or female). Some areas are able to attend booking clinics where staff can attend and share relevant messages, starting early and making sure pregnancy isn’t jus about mum. </a:t>
            </a:r>
          </a:p>
          <a:p>
            <a:endParaRPr lang="en-GB" dirty="0"/>
          </a:p>
          <a:p>
            <a:r>
              <a:rPr lang="en-GB" dirty="0"/>
              <a:t>CFW deliver an antenatal workshop called Parents to Be, within the content ICON is discussed, again starting early making sure ‘other carers’ are able to attend or at least having the information shared to them. We encourage dad’s, partners to attend each session. </a:t>
            </a:r>
          </a:p>
          <a:p>
            <a:endParaRPr lang="en-GB" dirty="0"/>
          </a:p>
          <a:p>
            <a:r>
              <a:rPr lang="en-GB" dirty="0"/>
              <a:t>Looking at the community, where and who can be contacted to promote the need for male cares/dad’s to gain the same information as mum’s. In this we mean making sure the ‘main carer’ shares comforting and coping techniques / methods with whoever is supporting, helping in the care of the infant.  </a:t>
            </a:r>
          </a:p>
          <a:p>
            <a:endParaRPr lang="en-GB" dirty="0"/>
          </a:p>
          <a:p>
            <a:r>
              <a:rPr lang="en-GB" dirty="0"/>
              <a:t>With this year being on ‘invisible male’ CFW have stretched out to Men’s Shed – a dad’s support group. Can have a different name in other districts. Sharing posters and displays with the coordinators, developing their knowledge and understanding to share with other ‘dad’s’, directing their ‘followers’ to the same resources as everyone else would be encouraged to do also. </a:t>
            </a:r>
          </a:p>
          <a:p>
            <a:endParaRPr lang="en-GB" dirty="0"/>
          </a:p>
          <a:p>
            <a:r>
              <a:rPr lang="en-GB" dirty="0"/>
              <a:t>The Online World is essential to modern communication, therefore as a service who support pre birth to 19 </a:t>
            </a:r>
            <a:r>
              <a:rPr lang="en-GB" dirty="0" err="1"/>
              <a:t>yo’s</a:t>
            </a:r>
            <a:r>
              <a:rPr lang="en-GB" dirty="0"/>
              <a:t> plus their family, Lancashire have a ‘Youth Zone’ information is uploaded and shared, another forum to share ICON to the next generation. </a:t>
            </a:r>
          </a:p>
          <a:p>
            <a:r>
              <a:rPr lang="en-GB" dirty="0"/>
              <a:t>Lancashire has a Youth Council, starting early, making sure the young people of the county have a voice, influencing their peers and generating an informed and knowledgeable next generation of parents or carers. </a:t>
            </a:r>
          </a:p>
          <a:p>
            <a:r>
              <a:rPr lang="en-GB" dirty="0"/>
              <a:t>As I have already mentioned each district of Lancashire has a designated Facebook page to advertise, share information. CFW find this crucial in a money saving world. Facebook keeps information to hand, flows with current generation trends and demands. ICON daily detail will be uploaded throughout this week. </a:t>
            </a:r>
          </a:p>
          <a:p>
            <a:endParaRPr lang="en-GB" dirty="0"/>
          </a:p>
          <a:p>
            <a:r>
              <a:rPr lang="en-GB" dirty="0"/>
              <a:t>Education bulletin is a communication medium for schools and colleges, the communication brief will be shared on this forum daily this week, as an additional routes to ensuring the wider world is included. </a:t>
            </a:r>
          </a:p>
          <a:p>
            <a:endParaRPr lang="en-GB" dirty="0"/>
          </a:p>
          <a:p>
            <a:r>
              <a:rPr lang="en-GB" dirty="0"/>
              <a:t>As I have mentioned we have been able to record a message on ‘Kathy's blog for all CFW staff to hear or read, however there are over 35k people who work for Lancashire, so ICON will be added to the Lancashire County Council Intranet home this week too. </a:t>
            </a:r>
          </a:p>
          <a:p>
            <a:r>
              <a:rPr lang="en-GB" dirty="0"/>
              <a:t> </a:t>
            </a:r>
          </a:p>
          <a:p>
            <a:endParaRPr lang="en-GB" dirty="0"/>
          </a:p>
          <a:p>
            <a:r>
              <a:rPr lang="en-GB" dirty="0"/>
              <a:t>Universal groups included Infant Massage, Baby and You. Again all carers are invited to attend. CFW only deliver evidence based information, it has to be informative and accurate. So all staff members delivering must be informed and knowledgeable, In the case of ICON crying, coping, comfort is either a weekly discussion or planned on a rota basis. Table top displays and resources are going to be created and maintained this week, using the generic posters and leaflets. Sample personal plans to offer ideas. </a:t>
            </a:r>
          </a:p>
          <a:p>
            <a:r>
              <a:rPr lang="en-GB" dirty="0"/>
              <a:t> </a:t>
            </a:r>
          </a:p>
        </p:txBody>
      </p:sp>
      <p:sp>
        <p:nvSpPr>
          <p:cNvPr id="4" name="Slide Number Placeholder 3"/>
          <p:cNvSpPr>
            <a:spLocks noGrp="1"/>
          </p:cNvSpPr>
          <p:nvPr>
            <p:ph type="sldNum" sz="quarter" idx="5"/>
          </p:nvPr>
        </p:nvSpPr>
        <p:spPr/>
        <p:txBody>
          <a:bodyPr/>
          <a:lstStyle/>
          <a:p>
            <a:fld id="{C90073EA-DE30-4110-854E-8D3236384142}" type="slidenum">
              <a:rPr lang="en-GB" smtClean="0"/>
              <a:t>5</a:t>
            </a:fld>
            <a:endParaRPr lang="en-GB"/>
          </a:p>
        </p:txBody>
      </p:sp>
    </p:spTree>
    <p:extLst>
      <p:ext uri="{BB962C8B-B14F-4D97-AF65-F5344CB8AC3E}">
        <p14:creationId xmlns:p14="http://schemas.microsoft.com/office/powerpoint/2010/main" val="3365014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CFW intension will be to develop an annual training package for all staff to complete as a mandatory requirement. </a:t>
            </a:r>
          </a:p>
          <a:p>
            <a:r>
              <a:rPr lang="en-GB" dirty="0"/>
              <a:t>CFW have a document bank which contains all the generic and mandatory templates, leaflets etc our intension is have a folder for ICON added to the page. </a:t>
            </a:r>
          </a:p>
          <a:p>
            <a:endParaRPr lang="en-GB" dirty="0"/>
          </a:p>
          <a:p>
            <a:r>
              <a:rPr lang="en-GB" dirty="0"/>
              <a:t>Myself, and the other champions intend on creating an additional staff newsletter quarterly to follow inline with ICON newsletter. Sharing information from ICON meetings, new resources, research and information. </a:t>
            </a:r>
          </a:p>
          <a:p>
            <a:endParaRPr lang="en-GB" dirty="0"/>
          </a:p>
          <a:p>
            <a:r>
              <a:rPr lang="en-GB" dirty="0"/>
              <a:t>Building on existing links we are going to develop stronger and more effective partnerships  with locality services. EG in </a:t>
            </a:r>
            <a:r>
              <a:rPr lang="en-GB" dirty="0" err="1"/>
              <a:t>Weeton</a:t>
            </a:r>
            <a:r>
              <a:rPr lang="en-GB" dirty="0"/>
              <a:t> Lancashire we have an army base, we have a good relationship with community police officers. </a:t>
            </a:r>
          </a:p>
          <a:p>
            <a:r>
              <a:rPr lang="en-GB" dirty="0"/>
              <a:t>With supported living organisations, sharing again the knowledge and resources with staff, to enable them too to share with families in their units. Quality partnerships, quality support. </a:t>
            </a:r>
          </a:p>
          <a:p>
            <a:endParaRPr lang="en-GB" dirty="0"/>
          </a:p>
          <a:p>
            <a:r>
              <a:rPr lang="en-GB" dirty="0"/>
              <a:t>We know huge sporting events such as the World Cup can induce behaviour unsafe for healthy relationships, therefore it the aim of CFW to prepare for the events, plan them into incentives, information, delivery etc beforehand.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t>Preparation and planning is paramount.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t>I’ve come the end of this presentation, I hope you have found it informative in terms of the role of CFW in Lancashire and what we’re doing to support the Aims and Objectives of ICON. Together with our colleagues and partnerships of Lancashire we can make a difference in saving babies, infants or  children from suffering the catastrophic injury or death due to being shaken at the hands of someone who is ‘caring’ for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t>Thank you. </a:t>
            </a:r>
          </a:p>
          <a:p>
            <a:endParaRPr lang="en-GB" dirty="0"/>
          </a:p>
        </p:txBody>
      </p:sp>
      <p:sp>
        <p:nvSpPr>
          <p:cNvPr id="4" name="Slide Number Placeholder 3"/>
          <p:cNvSpPr>
            <a:spLocks noGrp="1"/>
          </p:cNvSpPr>
          <p:nvPr>
            <p:ph type="sldNum" sz="quarter" idx="5"/>
          </p:nvPr>
        </p:nvSpPr>
        <p:spPr/>
        <p:txBody>
          <a:bodyPr/>
          <a:lstStyle/>
          <a:p>
            <a:fld id="{C90073EA-DE30-4110-854E-8D3236384142}" type="slidenum">
              <a:rPr lang="en-GB" smtClean="0"/>
              <a:t>6</a:t>
            </a:fld>
            <a:endParaRPr lang="en-GB"/>
          </a:p>
        </p:txBody>
      </p:sp>
    </p:spTree>
    <p:extLst>
      <p:ext uri="{BB962C8B-B14F-4D97-AF65-F5344CB8AC3E}">
        <p14:creationId xmlns:p14="http://schemas.microsoft.com/office/powerpoint/2010/main" val="2673078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5C9F57AD-440D-9A4C-BFC5-303AFBD79C4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9407"/>
            <a:ext cx="12192000" cy="6848593"/>
          </a:xfrm>
          <a:prstGeom prst="rect">
            <a:avLst/>
          </a:prstGeom>
        </p:spPr>
      </p:pic>
      <p:sp>
        <p:nvSpPr>
          <p:cNvPr id="2" name="Title 1">
            <a:extLst>
              <a:ext uri="{FF2B5EF4-FFF2-40B4-BE49-F238E27FC236}">
                <a16:creationId xmlns:a16="http://schemas.microsoft.com/office/drawing/2014/main" id="{76D695B1-00CC-6640-AB8F-A7E4E7A985AC}"/>
              </a:ext>
            </a:extLst>
          </p:cNvPr>
          <p:cNvSpPr>
            <a:spLocks noGrp="1"/>
          </p:cNvSpPr>
          <p:nvPr>
            <p:ph type="ctrTitle"/>
          </p:nvPr>
        </p:nvSpPr>
        <p:spPr>
          <a:xfrm>
            <a:off x="341243" y="1418697"/>
            <a:ext cx="5926667" cy="2079878"/>
          </a:xfrm>
        </p:spPr>
        <p:txBody>
          <a:bodyPr anchor="b"/>
          <a:lstStyle>
            <a:lvl1pPr algn="l">
              <a:defRPr sz="6000">
                <a:latin typeface="+mn-lt"/>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7042A01D-2CA2-6749-ABCB-BF3761AFE5D9}"/>
              </a:ext>
            </a:extLst>
          </p:cNvPr>
          <p:cNvSpPr>
            <a:spLocks noGrp="1"/>
          </p:cNvSpPr>
          <p:nvPr>
            <p:ph type="subTitle" idx="1"/>
          </p:nvPr>
        </p:nvSpPr>
        <p:spPr>
          <a:xfrm>
            <a:off x="341243" y="3925957"/>
            <a:ext cx="5194853" cy="71966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6918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A84593F3-AE23-7F47-8739-2D8D69A3732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A676F9-F57A-A349-A742-74A85D9A77BF}"/>
              </a:ext>
            </a:extLst>
          </p:cNvPr>
          <p:cNvSpPr>
            <a:spLocks noGrp="1"/>
          </p:cNvSpPr>
          <p:nvPr>
            <p:ph type="title"/>
          </p:nvPr>
        </p:nvSpPr>
        <p:spPr/>
        <p:txBody>
          <a:bodyPr/>
          <a:lstStyle>
            <a:lvl1pPr>
              <a:defRPr>
                <a:latin typeface="+mn-lt"/>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151BA71-9911-4547-A981-667AD7529587}"/>
              </a:ext>
            </a:extLst>
          </p:cNvPr>
          <p:cNvSpPr>
            <a:spLocks noGrp="1"/>
          </p:cNvSpPr>
          <p:nvPr>
            <p:ph idx="1"/>
          </p:nvPr>
        </p:nvSpPr>
        <p:spPr>
          <a:xfrm>
            <a:off x="838200" y="1825625"/>
            <a:ext cx="10515600" cy="39401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429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31894-2BBB-864B-BB1D-D7F9A0C23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261731-432F-8743-A453-F69FB236F2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698FB6-6922-A34C-A1CC-4D741A8EC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1DFA-7B3A-8049-BB09-57C98F640145}" type="datetimeFigureOut">
              <a:rPr lang="en-US" smtClean="0"/>
              <a:t>10/16/22</a:t>
            </a:fld>
            <a:endParaRPr lang="en-US"/>
          </a:p>
        </p:txBody>
      </p:sp>
      <p:sp>
        <p:nvSpPr>
          <p:cNvPr id="5" name="Footer Placeholder 4">
            <a:extLst>
              <a:ext uri="{FF2B5EF4-FFF2-40B4-BE49-F238E27FC236}">
                <a16:creationId xmlns:a16="http://schemas.microsoft.com/office/drawing/2014/main" id="{08D5B2C7-7E38-1340-9B9C-E0C5308445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8640B7-887B-4749-8861-626CD28108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5140-C4D8-AB42-98BB-1331D72A7245}" type="slidenum">
              <a:rPr lang="en-US" smtClean="0"/>
              <a:t>‹#›</a:t>
            </a:fld>
            <a:endParaRPr lang="en-US"/>
          </a:p>
        </p:txBody>
      </p:sp>
    </p:spTree>
    <p:extLst>
      <p:ext uri="{BB962C8B-B14F-4D97-AF65-F5344CB8AC3E}">
        <p14:creationId xmlns:p14="http://schemas.microsoft.com/office/powerpoint/2010/main" val="351983691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3546-11EB-3E4C-80CD-EE20537BEA4A}"/>
              </a:ext>
            </a:extLst>
          </p:cNvPr>
          <p:cNvSpPr>
            <a:spLocks noGrp="1"/>
          </p:cNvSpPr>
          <p:nvPr>
            <p:ph type="ctr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a:solidFill>
                  <a:schemeClr val="bg1"/>
                </a:solidFill>
                <a:latin typeface="+mj-lt"/>
                <a:ea typeface="+mj-ea"/>
                <a:cs typeface="+mj-cs"/>
              </a:rPr>
              <a:t>Behind ICON National Strategy</a:t>
            </a:r>
          </a:p>
        </p:txBody>
      </p:sp>
      <p:pic>
        <p:nvPicPr>
          <p:cNvPr id="4" name="Picture 3">
            <a:extLst>
              <a:ext uri="{FF2B5EF4-FFF2-40B4-BE49-F238E27FC236}">
                <a16:creationId xmlns:a16="http://schemas.microsoft.com/office/drawing/2014/main" id="{64622ED3-3347-4E96-9DC3-88F1F6E8FEA4}"/>
              </a:ext>
            </a:extLst>
          </p:cNvPr>
          <p:cNvPicPr>
            <a:picLocks noChangeAspect="1"/>
          </p:cNvPicPr>
          <p:nvPr/>
        </p:nvPicPr>
        <p:blipFill>
          <a:blip r:embed="rId2"/>
          <a:stretch>
            <a:fillRect/>
          </a:stretch>
        </p:blipFill>
        <p:spPr>
          <a:xfrm>
            <a:off x="4038600" y="1264753"/>
            <a:ext cx="7188199" cy="4325104"/>
          </a:xfrm>
          <a:prstGeom prst="rect">
            <a:avLst/>
          </a:prstGeom>
        </p:spPr>
      </p:pic>
      <p:sp>
        <p:nvSpPr>
          <p:cNvPr id="5" name="TextBox 4">
            <a:extLst>
              <a:ext uri="{FF2B5EF4-FFF2-40B4-BE49-F238E27FC236}">
                <a16:creationId xmlns:a16="http://schemas.microsoft.com/office/drawing/2014/main" id="{F4FB5688-8C0E-46BC-B5E7-74AF09206713}"/>
              </a:ext>
            </a:extLst>
          </p:cNvPr>
          <p:cNvSpPr txBox="1"/>
          <p:nvPr/>
        </p:nvSpPr>
        <p:spPr>
          <a:xfrm>
            <a:off x="246742" y="914101"/>
            <a:ext cx="8505372" cy="369332"/>
          </a:xfrm>
          <a:prstGeom prst="rect">
            <a:avLst/>
          </a:prstGeom>
          <a:noFill/>
        </p:spPr>
        <p:txBody>
          <a:bodyPr wrap="square" rtlCol="0">
            <a:spAutoFit/>
          </a:bodyPr>
          <a:lstStyle/>
          <a:p>
            <a:r>
              <a:rPr lang="en-GB" dirty="0"/>
              <a:t>Presentation by Jill Broadhurst Senior Family Support Worker </a:t>
            </a:r>
          </a:p>
        </p:txBody>
      </p:sp>
    </p:spTree>
    <p:extLst>
      <p:ext uri="{BB962C8B-B14F-4D97-AF65-F5344CB8AC3E}">
        <p14:creationId xmlns:p14="http://schemas.microsoft.com/office/powerpoint/2010/main" val="408107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E420-204A-9240-828E-534F0CEF1F92}"/>
              </a:ext>
            </a:extLst>
          </p:cNvPr>
          <p:cNvSpPr>
            <a:spLocks noGrp="1"/>
          </p:cNvSpPr>
          <p:nvPr>
            <p:ph type="title"/>
          </p:nvPr>
        </p:nvSpPr>
        <p:spPr>
          <a:xfrm>
            <a:off x="1136397" y="502020"/>
            <a:ext cx="5323715" cy="1642970"/>
          </a:xfrm>
        </p:spPr>
        <p:txBody>
          <a:bodyPr anchor="b">
            <a:normAutofit/>
          </a:bodyPr>
          <a:lstStyle/>
          <a:p>
            <a:r>
              <a:rPr lang="en-US" sz="4000" dirty="0"/>
              <a:t>Introduction</a:t>
            </a:r>
          </a:p>
        </p:txBody>
      </p:sp>
      <p:sp>
        <p:nvSpPr>
          <p:cNvPr id="3" name="Content Placeholder 2">
            <a:extLst>
              <a:ext uri="{FF2B5EF4-FFF2-40B4-BE49-F238E27FC236}">
                <a16:creationId xmlns:a16="http://schemas.microsoft.com/office/drawing/2014/main" id="{15FE71C8-EF89-804D-A7BD-6ED2B0DFC54E}"/>
              </a:ext>
            </a:extLst>
          </p:cNvPr>
          <p:cNvSpPr>
            <a:spLocks noGrp="1"/>
          </p:cNvSpPr>
          <p:nvPr>
            <p:ph idx="1"/>
          </p:nvPr>
        </p:nvSpPr>
        <p:spPr>
          <a:xfrm>
            <a:off x="4454180" y="2144990"/>
            <a:ext cx="5792906" cy="3750724"/>
          </a:xfrm>
        </p:spPr>
        <p:txBody>
          <a:bodyPr anchor="t">
            <a:noAutofit/>
          </a:bodyPr>
          <a:lstStyle/>
          <a:p>
            <a:r>
              <a:rPr lang="en-GB" sz="3200" b="0" i="0" dirty="0">
                <a:effectLst/>
                <a:ea typeface="Open Sans" panose="020B0606030504020204" pitchFamily="34" charset="0"/>
                <a:cs typeface="Open Sans" panose="020B0606030504020204" pitchFamily="34" charset="0"/>
              </a:rPr>
              <a:t>The Children and Family Wellbeing Service (CFW) brings together a range of services working with children, young people and families. </a:t>
            </a:r>
          </a:p>
          <a:p>
            <a:r>
              <a:rPr lang="en-GB" sz="3200" dirty="0">
                <a:ea typeface="Open Sans" panose="020B0606030504020204" pitchFamily="34" charset="0"/>
                <a:cs typeface="Open Sans" panose="020B0606030504020204" pitchFamily="34" charset="0"/>
              </a:rPr>
              <a:t>Different but the same to other counties. </a:t>
            </a:r>
          </a:p>
          <a:p>
            <a:r>
              <a:rPr lang="en-GB" sz="3200" b="0" i="0" dirty="0">
                <a:effectLst/>
                <a:ea typeface="Open Sans" panose="020B0606030504020204" pitchFamily="34" charset="0"/>
                <a:cs typeface="Open Sans" panose="020B0606030504020204" pitchFamily="34" charset="0"/>
              </a:rPr>
              <a:t>The role of the ICON Champion</a:t>
            </a:r>
          </a:p>
        </p:txBody>
      </p:sp>
      <p:pic>
        <p:nvPicPr>
          <p:cNvPr id="4" name="Picture 3">
            <a:extLst>
              <a:ext uri="{FF2B5EF4-FFF2-40B4-BE49-F238E27FC236}">
                <a16:creationId xmlns:a16="http://schemas.microsoft.com/office/drawing/2014/main" id="{A0791FAC-2CB3-4533-B0A1-7D0D1FAAE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5795" y="4020352"/>
            <a:ext cx="2721176" cy="1637318"/>
          </a:xfrm>
          <a:prstGeom prst="rect">
            <a:avLst/>
          </a:prstGeom>
        </p:spPr>
      </p:pic>
    </p:spTree>
    <p:extLst>
      <p:ext uri="{BB962C8B-B14F-4D97-AF65-F5344CB8AC3E}">
        <p14:creationId xmlns:p14="http://schemas.microsoft.com/office/powerpoint/2010/main" val="225433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D83818-5F3F-4688-B006-EE16674EA16E}"/>
              </a:ext>
            </a:extLst>
          </p:cNvPr>
          <p:cNvSpPr>
            <a:spLocks noGrp="1"/>
          </p:cNvSpPr>
          <p:nvPr>
            <p:ph idx="1"/>
          </p:nvPr>
        </p:nvSpPr>
        <p:spPr>
          <a:xfrm>
            <a:off x="6224923" y="2180557"/>
            <a:ext cx="5315189" cy="3535083"/>
          </a:xfrm>
        </p:spPr>
        <p:txBody>
          <a:bodyPr anchor="t">
            <a:normAutofit/>
          </a:bodyPr>
          <a:lstStyle/>
          <a:p>
            <a:r>
              <a:rPr lang="en-GB" sz="3200" dirty="0"/>
              <a:t>Share and Inform</a:t>
            </a:r>
          </a:p>
          <a:p>
            <a:r>
              <a:rPr lang="en-GB" sz="3200" dirty="0"/>
              <a:t>Lets start on home turf</a:t>
            </a:r>
          </a:p>
        </p:txBody>
      </p:sp>
      <p:pic>
        <p:nvPicPr>
          <p:cNvPr id="4" name="Picture 3">
            <a:extLst>
              <a:ext uri="{FF2B5EF4-FFF2-40B4-BE49-F238E27FC236}">
                <a16:creationId xmlns:a16="http://schemas.microsoft.com/office/drawing/2014/main" id="{01FAE5C5-FBC9-454E-AD0C-6ADFADC391F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2881" y="4095788"/>
            <a:ext cx="2692148" cy="1619852"/>
          </a:xfrm>
          <a:prstGeom prst="rect">
            <a:avLst/>
          </a:prstGeom>
        </p:spPr>
      </p:pic>
    </p:spTree>
    <p:extLst>
      <p:ext uri="{BB962C8B-B14F-4D97-AF65-F5344CB8AC3E}">
        <p14:creationId xmlns:p14="http://schemas.microsoft.com/office/powerpoint/2010/main" val="337131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811677" y="290244"/>
            <a:ext cx="7702193" cy="5776645"/>
          </a:xfrm>
          <a:prstGeom prst="rect">
            <a:avLst/>
          </a:prstGeom>
        </p:spPr>
      </p:pic>
      <p:pic>
        <p:nvPicPr>
          <p:cNvPr id="3" name="Picture 2">
            <a:extLst>
              <a:ext uri="{FF2B5EF4-FFF2-40B4-BE49-F238E27FC236}">
                <a16:creationId xmlns:a16="http://schemas.microsoft.com/office/drawing/2014/main" id="{8E471CD8-DA1D-460F-8817-BD4E2DF9C20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2257" y="4431808"/>
            <a:ext cx="2217057" cy="1333992"/>
          </a:xfrm>
          <a:prstGeom prst="rect">
            <a:avLst/>
          </a:prstGeom>
        </p:spPr>
      </p:pic>
    </p:spTree>
    <p:extLst>
      <p:ext uri="{BB962C8B-B14F-4D97-AF65-F5344CB8AC3E}">
        <p14:creationId xmlns:p14="http://schemas.microsoft.com/office/powerpoint/2010/main" val="136759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BABC-7082-4A79-965B-2F1D8700BD6F}"/>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How far can we reach?</a:t>
            </a:r>
          </a:p>
        </p:txBody>
      </p:sp>
      <p:sp>
        <p:nvSpPr>
          <p:cNvPr id="3" name="Content Placeholder 2">
            <a:extLst>
              <a:ext uri="{FF2B5EF4-FFF2-40B4-BE49-F238E27FC236}">
                <a16:creationId xmlns:a16="http://schemas.microsoft.com/office/drawing/2014/main" id="{2A1DDB5B-93F8-47BF-BF26-0136D2DBAE93}"/>
              </a:ext>
            </a:extLst>
          </p:cNvPr>
          <p:cNvSpPr>
            <a:spLocks noGrp="1"/>
          </p:cNvSpPr>
          <p:nvPr>
            <p:ph idx="1"/>
          </p:nvPr>
        </p:nvSpPr>
        <p:spPr>
          <a:xfrm>
            <a:off x="4810259" y="649480"/>
            <a:ext cx="6555347" cy="5546047"/>
          </a:xfrm>
        </p:spPr>
        <p:txBody>
          <a:bodyPr anchor="ctr">
            <a:normAutofit/>
          </a:bodyPr>
          <a:lstStyle/>
          <a:p>
            <a:r>
              <a:rPr lang="en-GB" sz="3200" dirty="0"/>
              <a:t>Health colleagues</a:t>
            </a:r>
          </a:p>
          <a:p>
            <a:r>
              <a:rPr lang="en-GB" sz="3200" dirty="0"/>
              <a:t>Community resources</a:t>
            </a:r>
          </a:p>
          <a:p>
            <a:r>
              <a:rPr lang="en-GB" sz="3200" dirty="0"/>
              <a:t>Social Media</a:t>
            </a:r>
          </a:p>
          <a:p>
            <a:r>
              <a:rPr lang="en-GB" sz="3200" dirty="0"/>
              <a:t>Schools and collages</a:t>
            </a:r>
          </a:p>
          <a:p>
            <a:r>
              <a:rPr lang="en-GB" sz="3200" dirty="0"/>
              <a:t>Universally speaking</a:t>
            </a:r>
            <a:endParaRPr lang="en-GB" sz="2000" dirty="0"/>
          </a:p>
        </p:txBody>
      </p:sp>
      <p:pic>
        <p:nvPicPr>
          <p:cNvPr id="11" name="Picture 10">
            <a:extLst>
              <a:ext uri="{FF2B5EF4-FFF2-40B4-BE49-F238E27FC236}">
                <a16:creationId xmlns:a16="http://schemas.microsoft.com/office/drawing/2014/main" id="{D9F2D612-CF50-4A86-A6E3-444ECC36C1A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257" y="4431808"/>
            <a:ext cx="2217057" cy="1333992"/>
          </a:xfrm>
          <a:prstGeom prst="rect">
            <a:avLst/>
          </a:prstGeom>
        </p:spPr>
      </p:pic>
    </p:spTree>
    <p:extLst>
      <p:ext uri="{BB962C8B-B14F-4D97-AF65-F5344CB8AC3E}">
        <p14:creationId xmlns:p14="http://schemas.microsoft.com/office/powerpoint/2010/main" val="138463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1BA8-214B-459F-9FF0-5D2D162165FA}"/>
              </a:ext>
            </a:extLst>
          </p:cNvPr>
          <p:cNvSpPr>
            <a:spLocks noGrp="1"/>
          </p:cNvSpPr>
          <p:nvPr>
            <p:ph type="title"/>
          </p:nvPr>
        </p:nvSpPr>
        <p:spPr/>
        <p:txBody>
          <a:bodyPr/>
          <a:lstStyle/>
          <a:p>
            <a:r>
              <a:rPr lang="en-GB" dirty="0"/>
              <a:t>What’s next?</a:t>
            </a:r>
          </a:p>
        </p:txBody>
      </p:sp>
      <p:sp>
        <p:nvSpPr>
          <p:cNvPr id="3" name="Content Placeholder 2">
            <a:extLst>
              <a:ext uri="{FF2B5EF4-FFF2-40B4-BE49-F238E27FC236}">
                <a16:creationId xmlns:a16="http://schemas.microsoft.com/office/drawing/2014/main" id="{DE86DB1B-C4DC-4FD0-A02D-9ACF68A27A67}"/>
              </a:ext>
            </a:extLst>
          </p:cNvPr>
          <p:cNvSpPr>
            <a:spLocks noGrp="1"/>
          </p:cNvSpPr>
          <p:nvPr>
            <p:ph idx="1"/>
          </p:nvPr>
        </p:nvSpPr>
        <p:spPr>
          <a:xfrm>
            <a:off x="3889828" y="1825625"/>
            <a:ext cx="7463971" cy="3940175"/>
          </a:xfrm>
        </p:spPr>
        <p:txBody>
          <a:bodyPr/>
          <a:lstStyle/>
          <a:p>
            <a:r>
              <a:rPr lang="en-GB" sz="3200" dirty="0"/>
              <a:t>Annual training package</a:t>
            </a:r>
          </a:p>
          <a:p>
            <a:r>
              <a:rPr lang="en-GB" sz="3200" dirty="0"/>
              <a:t>Online resource bank</a:t>
            </a:r>
          </a:p>
          <a:p>
            <a:r>
              <a:rPr lang="en-GB" sz="3200" dirty="0"/>
              <a:t>CFW Newsletter</a:t>
            </a:r>
          </a:p>
          <a:p>
            <a:r>
              <a:rPr lang="en-GB" sz="3200" dirty="0"/>
              <a:t>Linking with local armed forces, police</a:t>
            </a:r>
          </a:p>
          <a:p>
            <a:r>
              <a:rPr lang="en-GB" sz="3200" dirty="0"/>
              <a:t>Sporting Events</a:t>
            </a:r>
          </a:p>
          <a:p>
            <a:endParaRPr lang="en-GB" dirty="0"/>
          </a:p>
        </p:txBody>
      </p:sp>
      <p:pic>
        <p:nvPicPr>
          <p:cNvPr id="4" name="Picture 3">
            <a:extLst>
              <a:ext uri="{FF2B5EF4-FFF2-40B4-BE49-F238E27FC236}">
                <a16:creationId xmlns:a16="http://schemas.microsoft.com/office/drawing/2014/main" id="{CE1834B9-F61D-450C-A57D-F86B6E27300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257" y="4431808"/>
            <a:ext cx="2217057" cy="1333992"/>
          </a:xfrm>
          <a:prstGeom prst="rect">
            <a:avLst/>
          </a:prstGeom>
        </p:spPr>
      </p:pic>
    </p:spTree>
    <p:extLst>
      <p:ext uri="{BB962C8B-B14F-4D97-AF65-F5344CB8AC3E}">
        <p14:creationId xmlns:p14="http://schemas.microsoft.com/office/powerpoint/2010/main" val="3386093819"/>
      </p:ext>
    </p:extLst>
  </p:cSld>
  <p:clrMapOvr>
    <a:masterClrMapping/>
  </p:clrMapOvr>
</p:sld>
</file>

<file path=ppt/theme/theme1.xml><?xml version="1.0" encoding="utf-8"?>
<a:theme xmlns:a="http://schemas.openxmlformats.org/drawingml/2006/main" name="Office Theme">
  <a:themeElements>
    <a:clrScheme name="Priorities">
      <a:dk1>
        <a:srgbClr val="000000"/>
      </a:dk1>
      <a:lt1>
        <a:srgbClr val="FFFFFF"/>
      </a:lt1>
      <a:dk2>
        <a:srgbClr val="44546A"/>
      </a:dk2>
      <a:lt2>
        <a:srgbClr val="E7E6E6"/>
      </a:lt2>
      <a:accent1>
        <a:srgbClr val="3C68AB"/>
      </a:accent1>
      <a:accent2>
        <a:srgbClr val="794983"/>
      </a:accent2>
      <a:accent3>
        <a:srgbClr val="5E873A"/>
      </a:accent3>
      <a:accent4>
        <a:srgbClr val="C96B30"/>
      </a:accent4>
      <a:accent5>
        <a:srgbClr val="FEFFFF"/>
      </a:accent5>
      <a:accent6>
        <a:srgbClr val="FEFFFF"/>
      </a:accent6>
      <a:hlink>
        <a:srgbClr val="0563C1"/>
      </a:hlink>
      <a:folHlink>
        <a:srgbClr val="954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TotalTime>
  <Words>1899</Words>
  <Application>Microsoft Macintosh PowerPoint</Application>
  <PresentationFormat>Widescreen</PresentationFormat>
  <Paragraphs>89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vt:lpstr>
      <vt:lpstr>Calibri</vt:lpstr>
      <vt:lpstr>Calibri Light</vt:lpstr>
      <vt:lpstr>Open Sans</vt:lpstr>
      <vt:lpstr>Office Theme</vt:lpstr>
      <vt:lpstr>Behind ICON National Strategy</vt:lpstr>
      <vt:lpstr>Introduction</vt:lpstr>
      <vt:lpstr>PowerPoint Presentation</vt:lpstr>
      <vt:lpstr>PowerPoint Presentation</vt:lpstr>
      <vt:lpstr>How far can we reach?</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Sergeant, Anthony</dc:creator>
  <cp:lastModifiedBy>Mark Britton</cp:lastModifiedBy>
  <cp:revision>9</cp:revision>
  <dcterms:created xsi:type="dcterms:W3CDTF">2022-08-31T10:25:39Z</dcterms:created>
  <dcterms:modified xsi:type="dcterms:W3CDTF">2022-10-16T08:49:36Z</dcterms:modified>
</cp:coreProperties>
</file>